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261" r:id="rId8"/>
    <p:sldId id="262" r:id="rId9"/>
    <p:sldId id="263" r:id="rId10"/>
    <p:sldId id="264" r:id="rId11"/>
    <p:sldId id="293" r:id="rId12"/>
    <p:sldId id="275" r:id="rId13"/>
    <p:sldId id="311" r:id="rId14"/>
    <p:sldId id="312" r:id="rId15"/>
    <p:sldId id="313" r:id="rId16"/>
    <p:sldId id="314" r:id="rId17"/>
    <p:sldId id="315" r:id="rId18"/>
    <p:sldId id="276" r:id="rId19"/>
    <p:sldId id="278" r:id="rId20"/>
    <p:sldId id="279" r:id="rId21"/>
    <p:sldId id="280" r:id="rId22"/>
    <p:sldId id="281" r:id="rId23"/>
    <p:sldId id="282" r:id="rId24"/>
    <p:sldId id="274" r:id="rId25"/>
    <p:sldId id="347" r:id="rId26"/>
    <p:sldId id="270" r:id="rId27"/>
    <p:sldId id="272" r:id="rId28"/>
    <p:sldId id="273" r:id="rId29"/>
    <p:sldId id="362" r:id="rId30"/>
    <p:sldId id="336" r:id="rId31"/>
    <p:sldId id="265" r:id="rId32"/>
    <p:sldId id="267" r:id="rId33"/>
    <p:sldId id="266" r:id="rId34"/>
    <p:sldId id="268" r:id="rId35"/>
    <p:sldId id="283" r:id="rId36"/>
    <p:sldId id="284" r:id="rId37"/>
    <p:sldId id="285" r:id="rId38"/>
    <p:sldId id="286" r:id="rId39"/>
    <p:sldId id="287" r:id="rId40"/>
    <p:sldId id="271" r:id="rId41"/>
  </p:sldIdLst>
  <p:sldSz cx="12192000" cy="6858000"/>
  <p:notesSz cx="6858000" cy="9144000"/>
  <p:embeddedFontLst>
    <p:embeddedFont>
      <p:font typeface="SimSun" panose="02010600030101010101" pitchFamily="2" charset="-122"/>
      <p:regular r:id="rId46"/>
    </p:embeddedFont>
    <p:embeddedFont>
      <p:font typeface="Libre Franklin"/>
      <p:regular r:id="rId47"/>
      <p:italic r:id="rId48"/>
    </p:embeddedFont>
    <p:embeddedFont>
      <p:font typeface="Franklin Gothic"/>
      <p:regular r:id="rId49"/>
    </p:embeddedFont>
    <p:embeddedFont>
      <p:font typeface="Calibri" panose="020F0502020204030204"/>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529675615" name="KAVIYA S 221801024"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font" Target="fonts/font8.fntdata"/><Relationship Id="rId52" Type="http://schemas.openxmlformats.org/officeDocument/2006/relationships/font" Target="fonts/font7.fntdata"/><Relationship Id="rId51" Type="http://schemas.openxmlformats.org/officeDocument/2006/relationships/font" Target="fonts/font6.fntdata"/><Relationship Id="rId50" Type="http://schemas.openxmlformats.org/officeDocument/2006/relationships/font" Target="fonts/font5.fntdata"/><Relationship Id="rId5" Type="http://schemas.openxmlformats.org/officeDocument/2006/relationships/slide" Target="slides/slide2.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9" name="Google Shape;129;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1" name="Google Shape;151;p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2" name="Google Shape;242;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 name="Shape 253"/>
        <p:cNvGrpSpPr/>
        <p:nvPr/>
      </p:nvGrpSpPr>
      <p:grpSpPr>
        <a:xfrm>
          <a:off x="0" y="0"/>
          <a:ext cx="0" cy="0"/>
          <a:chOff x="0" y="0"/>
          <a:chExt cx="0" cy="0"/>
        </a:xfrm>
      </p:grpSpPr>
      <p:sp>
        <p:nvSpPr>
          <p:cNvPr id="254" name="Google Shape;254;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6" name="Google Shape;256;p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2f5940624e0_1_14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2f5940624e0_1_14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9" name="Google Shape;249;g2f5940624e0_1_14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8" name="Google Shape;168;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2f5940624e0_1_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5940624e0_1_15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g2f5940624e0_1_155: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8" name="Google Shape;288;p1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2f5940624e0_1_4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2f5940624e0_1_4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g2f5940624e0_1_44: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2f5940624e0_1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f5940624e0_1_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 name="Google Shape;193;g2f5940624e0_1_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2f5940624e0_1_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g2f5940624e0_1_3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0" name="Google Shape;200;g2f5940624e0_1_35: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g2f5940624e0_1_7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2f5940624e0_1_72: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8" name="Google Shape;208;g2f5940624e0_1_72: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g2f5940624e0_1_9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2f5940624e0_1_9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5" name="Google Shape;225;g2f5940624e0_1_9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2f5940624e0_1_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f5940624e0_1_13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 name="Google Shape;266;g2f5940624e0_1_131: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1">
  <p:cSld name="Title 1">
    <p:bg>
      <p:bgPr>
        <a:solidFill>
          <a:schemeClr val="lt1"/>
        </a:solidFill>
        <a:effectLst/>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6309904" y="411479"/>
            <a:ext cx="5486400" cy="329184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6" name="Google Shape;16;p2"/>
          <p:cNvGrpSpPr/>
          <p:nvPr/>
        </p:nvGrpSpPr>
        <p:grpSpPr>
          <a:xfrm>
            <a:off x="1" y="758752"/>
            <a:ext cx="6099248" cy="6099248"/>
            <a:chOff x="0" y="12289"/>
            <a:chExt cx="3550" cy="3551"/>
          </a:xfrm>
        </p:grpSpPr>
        <p:sp>
          <p:nvSpPr>
            <p:cNvPr id="17" name="Google Shape;17;p2"/>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 name="Google Shape;18;p2"/>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 name="Google Shape;19;p2"/>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cxnSp>
        <p:nvCxnSpPr>
          <p:cNvPr id="20" name="Google Shape;20;p2"/>
          <p:cNvCxnSpPr/>
          <p:nvPr/>
        </p:nvCxnSpPr>
        <p:spPr>
          <a:xfrm>
            <a:off x="6309360" y="3950208"/>
            <a:ext cx="2133600" cy="3992"/>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3">
  <p:cSld name="Title 3">
    <p:bg>
      <p:bgPr>
        <a:solidFill>
          <a:schemeClr val="lt1"/>
        </a:solidFill>
        <a:effectLst/>
      </p:bgPr>
    </p:bg>
    <p:spTree>
      <p:nvGrpSpPr>
        <p:cNvPr id="102" name="Shape 102"/>
        <p:cNvGrpSpPr/>
        <p:nvPr/>
      </p:nvGrpSpPr>
      <p:grpSpPr>
        <a:xfrm>
          <a:off x="0" y="0"/>
          <a:ext cx="0" cy="0"/>
          <a:chOff x="0" y="0"/>
          <a:chExt cx="0" cy="0"/>
        </a:xfrm>
      </p:grpSpPr>
      <p:sp>
        <p:nvSpPr>
          <p:cNvPr id="103" name="Google Shape;103;p11"/>
          <p:cNvSpPr txBox="1"/>
          <p:nvPr>
            <p:ph type="ctrTitle"/>
          </p:nvPr>
        </p:nvSpPr>
        <p:spPr>
          <a:xfrm>
            <a:off x="594360" y="411479"/>
            <a:ext cx="5486400" cy="329184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04" name="Google Shape;104;p11"/>
          <p:cNvGrpSpPr/>
          <p:nvPr/>
        </p:nvGrpSpPr>
        <p:grpSpPr>
          <a:xfrm rot="10800000">
            <a:off x="6092752" y="0"/>
            <a:ext cx="6099248" cy="6099248"/>
            <a:chOff x="0" y="12289"/>
            <a:chExt cx="3550" cy="3551"/>
          </a:xfrm>
        </p:grpSpPr>
        <p:sp>
          <p:nvSpPr>
            <p:cNvPr id="105" name="Google Shape;105;p11"/>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6" name="Google Shape;106;p11"/>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7" name="Google Shape;107;p11"/>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08" name="Google Shape;108;p11"/>
          <p:cNvSpPr txBox="1"/>
          <p:nvPr>
            <p:ph type="body" idx="1"/>
          </p:nvPr>
        </p:nvSpPr>
        <p:spPr>
          <a:xfrm>
            <a:off x="594360" y="4549552"/>
            <a:ext cx="5486400" cy="164592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5D7C3F"/>
              </a:buClr>
              <a:buSzPts val="2400"/>
              <a:buNone/>
              <a:defRPr sz="2400" b="1" i="0">
                <a:solidFill>
                  <a:srgbClr val="5D7C3F"/>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cxnSp>
        <p:nvCxnSpPr>
          <p:cNvPr id="109" name="Google Shape;109;p11"/>
          <p:cNvCxnSpPr/>
          <p:nvPr/>
        </p:nvCxnSpPr>
        <p:spPr>
          <a:xfrm>
            <a:off x="594360" y="3950208"/>
            <a:ext cx="2133600" cy="3992"/>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accent3"/>
        </a:solidFill>
        <a:effectLst/>
      </p:bgPr>
    </p:bg>
    <p:spTree>
      <p:nvGrpSpPr>
        <p:cNvPr id="110" name="Shape 110"/>
        <p:cNvGrpSpPr/>
        <p:nvPr/>
      </p:nvGrpSpPr>
      <p:grpSpPr>
        <a:xfrm>
          <a:off x="0" y="0"/>
          <a:ext cx="0" cy="0"/>
          <a:chOff x="0" y="0"/>
          <a:chExt cx="0" cy="0"/>
        </a:xfrm>
      </p:grpSpPr>
      <p:sp>
        <p:nvSpPr>
          <p:cNvPr id="111" name="Google Shape;111;p12"/>
          <p:cNvSpPr/>
          <p:nvPr>
            <p:ph type="pic" idx="2"/>
          </p:nvPr>
        </p:nvSpPr>
        <p:spPr>
          <a:xfrm>
            <a:off x="0" y="0"/>
            <a:ext cx="12192000" cy="6880543"/>
          </a:xfrm>
          <a:prstGeom prst="rect">
            <a:avLst/>
          </a:prstGeom>
          <a:noFill/>
          <a:ln>
            <a:noFill/>
          </a:ln>
        </p:spPr>
      </p:sp>
      <p:sp>
        <p:nvSpPr>
          <p:cNvPr id="112" name="Google Shape;112;p12"/>
          <p:cNvSpPr txBox="1"/>
          <p:nvPr>
            <p:ph type="title"/>
          </p:nvPr>
        </p:nvSpPr>
        <p:spPr>
          <a:xfrm>
            <a:off x="6309359" y="444933"/>
            <a:ext cx="5477479" cy="329184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000"/>
              <a:buFont typeface="Franklin Gothic"/>
              <a:buNone/>
              <a:defRPr sz="6000" b="1" i="0">
                <a:solidFill>
                  <a:schemeClr val="lt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2"/>
          <p:cNvSpPr/>
          <p:nvPr/>
        </p:nvSpPr>
        <p:spPr>
          <a:xfrm>
            <a:off x="6309360" y="3951843"/>
            <a:ext cx="2133600" cy="10058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2">
  <p:cSld name="Title 2">
    <p:bg>
      <p:bgPr>
        <a:solidFill>
          <a:schemeClr val="lt1"/>
        </a:solidFill>
        <a:effectLst/>
      </p:bgPr>
    </p:bg>
    <p:spTree>
      <p:nvGrpSpPr>
        <p:cNvPr id="114" name="Shape 114"/>
        <p:cNvGrpSpPr/>
        <p:nvPr/>
      </p:nvGrpSpPr>
      <p:grpSpPr>
        <a:xfrm>
          <a:off x="0" y="0"/>
          <a:ext cx="0" cy="0"/>
          <a:chOff x="0" y="0"/>
          <a:chExt cx="0" cy="0"/>
        </a:xfrm>
      </p:grpSpPr>
      <p:sp>
        <p:nvSpPr>
          <p:cNvPr id="115" name="Google Shape;115;p13"/>
          <p:cNvSpPr txBox="1"/>
          <p:nvPr>
            <p:ph type="ctrTitle"/>
          </p:nvPr>
        </p:nvSpPr>
        <p:spPr>
          <a:xfrm>
            <a:off x="6299835" y="430529"/>
            <a:ext cx="5486400" cy="329184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3"/>
          <p:cNvSpPr/>
          <p:nvPr>
            <p:ph type="pic" idx="2"/>
          </p:nvPr>
        </p:nvSpPr>
        <p:spPr>
          <a:xfrm>
            <a:off x="0" y="-11113"/>
            <a:ext cx="5791200" cy="6880226"/>
          </a:xfrm>
          <a:prstGeom prst="rect">
            <a:avLst/>
          </a:prstGeom>
          <a:noFill/>
          <a:ln>
            <a:noFill/>
          </a:ln>
        </p:spPr>
      </p:sp>
      <p:sp>
        <p:nvSpPr>
          <p:cNvPr id="117" name="Google Shape;117;p13"/>
          <p:cNvSpPr txBox="1"/>
          <p:nvPr>
            <p:ph type="body" idx="1"/>
          </p:nvPr>
        </p:nvSpPr>
        <p:spPr>
          <a:xfrm>
            <a:off x="6299835" y="4568602"/>
            <a:ext cx="5486400" cy="164592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5D7C3F"/>
              </a:buClr>
              <a:buSzPts val="2400"/>
              <a:buNone/>
              <a:defRPr sz="2400" b="1" i="0">
                <a:solidFill>
                  <a:srgbClr val="5D7C3F"/>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cxnSp>
        <p:nvCxnSpPr>
          <p:cNvPr id="118" name="Google Shape;118;p13"/>
          <p:cNvCxnSpPr/>
          <p:nvPr/>
        </p:nvCxnSpPr>
        <p:spPr>
          <a:xfrm>
            <a:off x="6309360" y="3950208"/>
            <a:ext cx="2133600" cy="3992"/>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ontent and Picture">
  <p:cSld name="Title Content and Picture">
    <p:bg>
      <p:bgPr>
        <a:solidFill>
          <a:schemeClr val="lt1"/>
        </a:solidFill>
        <a:effectLst/>
      </p:bgPr>
    </p:bg>
    <p:spTree>
      <p:nvGrpSpPr>
        <p:cNvPr id="119" name="Shape 119"/>
        <p:cNvGrpSpPr/>
        <p:nvPr/>
      </p:nvGrpSpPr>
      <p:grpSpPr>
        <a:xfrm>
          <a:off x="0" y="0"/>
          <a:ext cx="0" cy="0"/>
          <a:chOff x="0" y="0"/>
          <a:chExt cx="0" cy="0"/>
        </a:xfrm>
      </p:grpSpPr>
      <p:sp>
        <p:nvSpPr>
          <p:cNvPr id="120" name="Google Shape;120;p14"/>
          <p:cNvSpPr txBox="1"/>
          <p:nvPr>
            <p:ph type="title"/>
          </p:nvPr>
        </p:nvSpPr>
        <p:spPr>
          <a:xfrm>
            <a:off x="575310" y="278129"/>
            <a:ext cx="5063490" cy="2354026"/>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4"/>
          <p:cNvSpPr txBox="1"/>
          <p:nvPr>
            <p:ph type="body" idx="1"/>
          </p:nvPr>
        </p:nvSpPr>
        <p:spPr>
          <a:xfrm>
            <a:off x="594360" y="3279579"/>
            <a:ext cx="5044440" cy="2994415"/>
          </a:xfrm>
          <a:prstGeom prst="rect">
            <a:avLst/>
          </a:prstGeom>
          <a:noFill/>
          <a:ln>
            <a:noFill/>
          </a:ln>
        </p:spPr>
        <p:txBody>
          <a:bodyPr spcFirstLastPara="1" wrap="square" lIns="0" tIns="228600" rIns="0" bIns="0" anchor="t" anchorCtr="0">
            <a:normAutofit/>
          </a:bodyPr>
          <a:lstStyle>
            <a:lvl1pPr marL="457200" lvl="0" indent="-228600" algn="l">
              <a:lnSpc>
                <a:spcPct val="90000"/>
              </a:lnSpc>
              <a:spcBef>
                <a:spcPts val="1800"/>
              </a:spcBef>
              <a:spcAft>
                <a:spcPts val="0"/>
              </a:spcAft>
              <a:buClr>
                <a:schemeClr val="dk1"/>
              </a:buClr>
              <a:buSzPts val="2000"/>
              <a:buFont typeface="Arial" panose="020B0604020202020204"/>
              <a:buNone/>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cxnSp>
        <p:nvCxnSpPr>
          <p:cNvPr id="122" name="Google Shape;122;p14"/>
          <p:cNvCxnSpPr/>
          <p:nvPr/>
        </p:nvCxnSpPr>
        <p:spPr>
          <a:xfrm>
            <a:off x="594360" y="2997459"/>
            <a:ext cx="2133600" cy="3992"/>
          </a:xfrm>
          <a:prstGeom prst="straightConnector1">
            <a:avLst/>
          </a:prstGeom>
          <a:noFill/>
          <a:ln w="101600" cap="flat" cmpd="sng">
            <a:solidFill>
              <a:srgbClr val="5D7C3F"/>
            </a:solidFill>
            <a:prstDash val="solid"/>
            <a:miter lim="800000"/>
            <a:headEnd type="none" w="sm" len="sm"/>
            <a:tailEnd type="none" w="sm" len="sm"/>
          </a:ln>
        </p:spPr>
      </p:cxnSp>
      <p:sp>
        <p:nvSpPr>
          <p:cNvPr id="123" name="Google Shape;123;p14"/>
          <p:cNvSpPr/>
          <p:nvPr>
            <p:ph type="pic" idx="2"/>
          </p:nvPr>
        </p:nvSpPr>
        <p:spPr>
          <a:xfrm>
            <a:off x="6096000" y="0"/>
            <a:ext cx="6118225" cy="6858000"/>
          </a:xfrm>
          <a:prstGeom prst="rect">
            <a:avLst/>
          </a:prstGeom>
          <a:noFill/>
          <a:ln>
            <a:noFill/>
          </a:ln>
        </p:spPr>
      </p:sp>
      <p:sp>
        <p:nvSpPr>
          <p:cNvPr id="124" name="Google Shape;124;p14"/>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125" name="Google Shape;125;p14"/>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1">
  <p:cSld name="Agenda 1">
    <p:spTree>
      <p:nvGrpSpPr>
        <p:cNvPr id="21" name="Shape 21"/>
        <p:cNvGrpSpPr/>
        <p:nvPr/>
      </p:nvGrpSpPr>
      <p:grpSpPr>
        <a:xfrm>
          <a:off x="0" y="0"/>
          <a:ext cx="0" cy="0"/>
          <a:chOff x="0" y="0"/>
          <a:chExt cx="0" cy="0"/>
        </a:xfrm>
      </p:grpSpPr>
      <p:grpSp>
        <p:nvGrpSpPr>
          <p:cNvPr id="22" name="Google Shape;22;p3"/>
          <p:cNvGrpSpPr/>
          <p:nvPr/>
        </p:nvGrpSpPr>
        <p:grpSpPr>
          <a:xfrm>
            <a:off x="6362700" y="0"/>
            <a:ext cx="5829298" cy="3235602"/>
            <a:chOff x="5612972" y="1"/>
            <a:chExt cx="6615961" cy="3672246"/>
          </a:xfrm>
        </p:grpSpPr>
        <p:sp>
          <p:nvSpPr>
            <p:cNvPr id="23" name="Google Shape;23;p3"/>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4" name="Google Shape;24;p3"/>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5" name="Google Shape;25;p3"/>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 name="Google Shape;26;p3"/>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7" name="Google Shape;27;p3"/>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8" name="Google Shape;28;p3"/>
          <p:cNvSpPr txBox="1"/>
          <p:nvPr>
            <p:ph type="title"/>
          </p:nvPr>
        </p:nvSpPr>
        <p:spPr>
          <a:xfrm>
            <a:off x="594360" y="189572"/>
            <a:ext cx="6787747" cy="1593507"/>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type="body" idx="1"/>
          </p:nvPr>
        </p:nvSpPr>
        <p:spPr>
          <a:xfrm>
            <a:off x="594359" y="2281918"/>
            <a:ext cx="6787747" cy="3708517"/>
          </a:xfrm>
          <a:prstGeom prst="rect">
            <a:avLst/>
          </a:prstGeom>
          <a:noFill/>
          <a:ln>
            <a:noFill/>
          </a:ln>
        </p:spPr>
        <p:txBody>
          <a:bodyPr spcFirstLastPara="1" wrap="square" lIns="0" tIns="228600" rIns="0" bIns="0" anchor="t" anchorCtr="0">
            <a:normAutofit/>
          </a:bodyPr>
          <a:lstStyle>
            <a:lvl1pPr marL="457200" lvl="0" indent="-381000" algn="l">
              <a:lnSpc>
                <a:spcPct val="80000"/>
              </a:lnSpc>
              <a:spcBef>
                <a:spcPts val="2200"/>
              </a:spcBef>
              <a:spcAft>
                <a:spcPts val="0"/>
              </a:spcAft>
              <a:buClr>
                <a:srgbClr val="5D7C3F"/>
              </a:buClr>
              <a:buSzPts val="2400"/>
              <a:buFont typeface="Arial" panose="020B0604020202020204"/>
              <a:buChar char="•"/>
              <a:defRPr sz="2400" b="1" i="0">
                <a:solidFill>
                  <a:srgbClr val="5D7C3F"/>
                </a:solidFill>
                <a:latin typeface="Libre Franklin"/>
                <a:ea typeface="Libre Franklin"/>
                <a:cs typeface="Libre Franklin"/>
                <a:sym typeface="Libre Franklin"/>
              </a:defRPr>
            </a:lvl1pPr>
            <a:lvl2pPr marL="914400" lvl="1" indent="-355600" algn="l">
              <a:lnSpc>
                <a:spcPct val="90000"/>
              </a:lnSpc>
              <a:spcBef>
                <a:spcPts val="6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30" name="Google Shape;30;p3"/>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31" name="Google Shape;31;p3"/>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2" name="Google Shape;32;p3"/>
          <p:cNvCxnSpPr/>
          <p:nvPr/>
        </p:nvCxnSpPr>
        <p:spPr>
          <a:xfrm>
            <a:off x="594360" y="2148840"/>
            <a:ext cx="2130552" cy="0"/>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2">
  <p:cSld name="Summary 2">
    <p:bg>
      <p:bgPr>
        <a:solidFill>
          <a:schemeClr val="lt1"/>
        </a:solidFill>
        <a:effectLst/>
      </p:bgPr>
    </p:bg>
    <p:spTree>
      <p:nvGrpSpPr>
        <p:cNvPr id="33" name="Shape 33"/>
        <p:cNvGrpSpPr/>
        <p:nvPr/>
      </p:nvGrpSpPr>
      <p:grpSpPr>
        <a:xfrm>
          <a:off x="0" y="0"/>
          <a:ext cx="0" cy="0"/>
          <a:chOff x="0" y="0"/>
          <a:chExt cx="0" cy="0"/>
        </a:xfrm>
      </p:grpSpPr>
      <p:cxnSp>
        <p:nvCxnSpPr>
          <p:cNvPr id="34" name="Google Shape;34;p4"/>
          <p:cNvCxnSpPr/>
          <p:nvPr/>
        </p:nvCxnSpPr>
        <p:spPr>
          <a:xfrm>
            <a:off x="594360" y="2148840"/>
            <a:ext cx="2133600" cy="3992"/>
          </a:xfrm>
          <a:prstGeom prst="straightConnector1">
            <a:avLst/>
          </a:prstGeom>
          <a:noFill/>
          <a:ln w="101600" cap="flat" cmpd="sng">
            <a:solidFill>
              <a:srgbClr val="5D7C3F"/>
            </a:solidFill>
            <a:prstDash val="solid"/>
            <a:miter lim="800000"/>
            <a:headEnd type="none" w="sm" len="sm"/>
            <a:tailEnd type="none" w="sm" len="sm"/>
          </a:ln>
        </p:spPr>
      </p:cxnSp>
      <p:grpSp>
        <p:nvGrpSpPr>
          <p:cNvPr id="35" name="Google Shape;35;p4"/>
          <p:cNvGrpSpPr/>
          <p:nvPr/>
        </p:nvGrpSpPr>
        <p:grpSpPr>
          <a:xfrm rot="5400000" flipH="1">
            <a:off x="0" y="3900132"/>
            <a:ext cx="2959226" cy="2959226"/>
            <a:chOff x="0" y="12289"/>
            <a:chExt cx="3550" cy="3551"/>
          </a:xfrm>
        </p:grpSpPr>
        <p:sp>
          <p:nvSpPr>
            <p:cNvPr id="36" name="Google Shape;36;p4"/>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7" name="Google Shape;37;p4"/>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8" name="Google Shape;38;p4"/>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39" name="Google Shape;39;p4"/>
          <p:cNvSpPr txBox="1"/>
          <p:nvPr>
            <p:ph type="title"/>
          </p:nvPr>
        </p:nvSpPr>
        <p:spPr>
          <a:xfrm>
            <a:off x="594360" y="102875"/>
            <a:ext cx="10873740" cy="168020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type="body" idx="1"/>
          </p:nvPr>
        </p:nvSpPr>
        <p:spPr>
          <a:xfrm>
            <a:off x="3657600" y="2282008"/>
            <a:ext cx="7810500" cy="3699328"/>
          </a:xfrm>
          <a:prstGeom prst="rect">
            <a:avLst/>
          </a:prstGeom>
          <a:noFill/>
          <a:ln>
            <a:noFill/>
          </a:ln>
        </p:spPr>
        <p:txBody>
          <a:bodyPr spcFirstLastPara="1" wrap="square" lIns="0" tIns="228600" rIns="0" bIns="0" anchor="t" anchorCtr="0">
            <a:normAutofit/>
          </a:bodyPr>
          <a:lstStyle>
            <a:lvl1pPr marL="457200" lvl="0" indent="-355600" algn="l">
              <a:lnSpc>
                <a:spcPct val="90000"/>
              </a:lnSpc>
              <a:spcBef>
                <a:spcPts val="1800"/>
              </a:spcBef>
              <a:spcAft>
                <a:spcPts val="0"/>
              </a:spcAft>
              <a:buClr>
                <a:schemeClr val="dk1"/>
              </a:buClr>
              <a:buSzPts val="2000"/>
              <a:buFont typeface="Arial" panose="020B0604020202020204"/>
              <a:buChar char="•"/>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41" name="Google Shape;41;p4"/>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42" name="Google Shape;42;p4"/>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43" name="Shape 43"/>
        <p:cNvGrpSpPr/>
        <p:nvPr/>
      </p:nvGrpSpPr>
      <p:grpSpPr>
        <a:xfrm>
          <a:off x="0" y="0"/>
          <a:ext cx="0" cy="0"/>
          <a:chOff x="0" y="0"/>
          <a:chExt cx="0" cy="0"/>
        </a:xfrm>
      </p:grpSpPr>
      <p:sp>
        <p:nvSpPr>
          <p:cNvPr id="44" name="Google Shape;44;p5"/>
          <p:cNvSpPr txBox="1"/>
          <p:nvPr>
            <p:ph type="ctrTitle"/>
          </p:nvPr>
        </p:nvSpPr>
        <p:spPr>
          <a:xfrm>
            <a:off x="6309904" y="411479"/>
            <a:ext cx="5486400" cy="329184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45" name="Google Shape;45;p5"/>
          <p:cNvGrpSpPr/>
          <p:nvPr/>
        </p:nvGrpSpPr>
        <p:grpSpPr>
          <a:xfrm>
            <a:off x="1" y="758752"/>
            <a:ext cx="6099248" cy="6099248"/>
            <a:chOff x="0" y="12289"/>
            <a:chExt cx="3550" cy="3551"/>
          </a:xfrm>
        </p:grpSpPr>
        <p:sp>
          <p:nvSpPr>
            <p:cNvPr id="46" name="Google Shape;46;p5"/>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7" name="Google Shape;47;p5"/>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8" name="Google Shape;48;p5"/>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cxnSp>
        <p:nvCxnSpPr>
          <p:cNvPr id="49" name="Google Shape;49;p5"/>
          <p:cNvCxnSpPr/>
          <p:nvPr/>
        </p:nvCxnSpPr>
        <p:spPr>
          <a:xfrm>
            <a:off x="6309360" y="3950208"/>
            <a:ext cx="2133600" cy="3992"/>
          </a:xfrm>
          <a:prstGeom prst="straightConnector1">
            <a:avLst/>
          </a:prstGeom>
          <a:noFill/>
          <a:ln w="101600" cap="flat" cmpd="sng">
            <a:solidFill>
              <a:srgbClr val="5D7C3F"/>
            </a:solidFill>
            <a:prstDash val="solid"/>
            <a:miter lim="800000"/>
            <a:headEnd type="none" w="sm" len="sm"/>
            <a:tailEnd type="none" w="sm" len="sm"/>
          </a:ln>
        </p:spPr>
      </p:cxnSp>
      <p:sp>
        <p:nvSpPr>
          <p:cNvPr id="50" name="Google Shape;50;p5"/>
          <p:cNvSpPr txBox="1"/>
          <p:nvPr>
            <p:ph type="body" idx="1"/>
          </p:nvPr>
        </p:nvSpPr>
        <p:spPr>
          <a:xfrm>
            <a:off x="6309905" y="4549552"/>
            <a:ext cx="5486400" cy="164592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5D7C3F"/>
              </a:buClr>
              <a:buSzPts val="2400"/>
              <a:buNone/>
              <a:defRPr sz="2400" b="1" i="0">
                <a:solidFill>
                  <a:srgbClr val="5D7C3F"/>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ntent 2">
  <p:cSld name="Title and Two Content 2">
    <p:bg>
      <p:bgPr>
        <a:solidFill>
          <a:schemeClr val="lt1"/>
        </a:solidFill>
        <a:effectLst/>
      </p:bgPr>
    </p:bg>
    <p:spTree>
      <p:nvGrpSpPr>
        <p:cNvPr id="51" name="Shape 51"/>
        <p:cNvGrpSpPr/>
        <p:nvPr/>
      </p:nvGrpSpPr>
      <p:grpSpPr>
        <a:xfrm>
          <a:off x="0" y="0"/>
          <a:ext cx="0" cy="0"/>
          <a:chOff x="0" y="0"/>
          <a:chExt cx="0" cy="0"/>
        </a:xfrm>
      </p:grpSpPr>
      <p:grpSp>
        <p:nvGrpSpPr>
          <p:cNvPr id="52" name="Google Shape;52;p6"/>
          <p:cNvGrpSpPr/>
          <p:nvPr/>
        </p:nvGrpSpPr>
        <p:grpSpPr>
          <a:xfrm rot="10800000">
            <a:off x="8870040" y="0"/>
            <a:ext cx="3325208" cy="3325208"/>
            <a:chOff x="0" y="12289"/>
            <a:chExt cx="3550" cy="3551"/>
          </a:xfrm>
        </p:grpSpPr>
        <p:sp>
          <p:nvSpPr>
            <p:cNvPr id="53" name="Google Shape;53;p6"/>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4" name="Google Shape;54;p6"/>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5" name="Google Shape;55;p6"/>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56" name="Google Shape;56;p6"/>
          <p:cNvSpPr txBox="1"/>
          <p:nvPr>
            <p:ph type="title"/>
          </p:nvPr>
        </p:nvSpPr>
        <p:spPr>
          <a:xfrm>
            <a:off x="594360" y="278129"/>
            <a:ext cx="9778365" cy="1494596"/>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type="body" idx="1"/>
          </p:nvPr>
        </p:nvSpPr>
        <p:spPr>
          <a:xfrm>
            <a:off x="594360" y="2676525"/>
            <a:ext cx="4490827" cy="3597470"/>
          </a:xfrm>
          <a:prstGeom prst="rect">
            <a:avLst/>
          </a:prstGeom>
          <a:noFill/>
          <a:ln>
            <a:noFill/>
          </a:ln>
        </p:spPr>
        <p:txBody>
          <a:bodyPr spcFirstLastPara="1" wrap="square" lIns="0" tIns="45700" rIns="0" bIns="0" anchor="t" anchorCtr="0">
            <a:normAutofit/>
          </a:bodyPr>
          <a:lstStyle>
            <a:lvl1pPr marL="457200" lvl="0" indent="-228600" algn="l">
              <a:lnSpc>
                <a:spcPct val="90000"/>
              </a:lnSpc>
              <a:spcBef>
                <a:spcPts val="1800"/>
              </a:spcBef>
              <a:spcAft>
                <a:spcPts val="0"/>
              </a:spcAft>
              <a:buClr>
                <a:schemeClr val="dk1"/>
              </a:buClr>
              <a:buSzPts val="2000"/>
              <a:buFont typeface="Arial" panose="020B0604020202020204"/>
              <a:buNone/>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58" name="Google Shape;58;p6"/>
          <p:cNvSpPr txBox="1"/>
          <p:nvPr>
            <p:ph type="body" idx="2"/>
          </p:nvPr>
        </p:nvSpPr>
        <p:spPr>
          <a:xfrm>
            <a:off x="5881898" y="2676525"/>
            <a:ext cx="4490827" cy="3597470"/>
          </a:xfrm>
          <a:prstGeom prst="rect">
            <a:avLst/>
          </a:prstGeom>
          <a:noFill/>
          <a:ln>
            <a:noFill/>
          </a:ln>
        </p:spPr>
        <p:txBody>
          <a:bodyPr spcFirstLastPara="1" wrap="square" lIns="0" tIns="45700" rIns="0" bIns="0" anchor="t" anchorCtr="0">
            <a:normAutofit/>
          </a:bodyPr>
          <a:lstStyle>
            <a:lvl1pPr marL="457200" lvl="0" indent="-228600" algn="l">
              <a:lnSpc>
                <a:spcPct val="90000"/>
              </a:lnSpc>
              <a:spcBef>
                <a:spcPts val="1800"/>
              </a:spcBef>
              <a:spcAft>
                <a:spcPts val="0"/>
              </a:spcAft>
              <a:buClr>
                <a:schemeClr val="dk1"/>
              </a:buClr>
              <a:buSzPts val="2000"/>
              <a:buFont typeface="Arial" panose="020B0604020202020204"/>
              <a:buNone/>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59" name="Google Shape;59;p6"/>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60" name="Google Shape;60;p6"/>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61" name="Google Shape;61;p6"/>
          <p:cNvCxnSpPr/>
          <p:nvPr/>
        </p:nvCxnSpPr>
        <p:spPr>
          <a:xfrm>
            <a:off x="594360" y="2148840"/>
            <a:ext cx="2133600" cy="3992"/>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
  <p:cSld name="Title and Content ">
    <p:bg>
      <p:bgPr>
        <a:solidFill>
          <a:schemeClr val="lt1"/>
        </a:solidFill>
        <a:effectLst/>
      </p:bgPr>
    </p:bg>
    <p:spTree>
      <p:nvGrpSpPr>
        <p:cNvPr id="62" name="Shape 62"/>
        <p:cNvGrpSpPr/>
        <p:nvPr/>
      </p:nvGrpSpPr>
      <p:grpSpPr>
        <a:xfrm>
          <a:off x="0" y="0"/>
          <a:ext cx="0" cy="0"/>
          <a:chOff x="0" y="0"/>
          <a:chExt cx="0" cy="0"/>
        </a:xfrm>
      </p:grpSpPr>
      <p:grpSp>
        <p:nvGrpSpPr>
          <p:cNvPr id="63" name="Google Shape;63;p7"/>
          <p:cNvGrpSpPr/>
          <p:nvPr/>
        </p:nvGrpSpPr>
        <p:grpSpPr>
          <a:xfrm>
            <a:off x="6362700" y="0"/>
            <a:ext cx="5829298" cy="3235602"/>
            <a:chOff x="5612972" y="1"/>
            <a:chExt cx="6615961" cy="3672246"/>
          </a:xfrm>
        </p:grpSpPr>
        <p:sp>
          <p:nvSpPr>
            <p:cNvPr id="64" name="Google Shape;64;p7"/>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5" name="Google Shape;65;p7"/>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6" name="Google Shape;66;p7"/>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7" name="Google Shape;67;p7"/>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8" name="Google Shape;68;p7"/>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69" name="Google Shape;69;p7"/>
          <p:cNvSpPr txBox="1"/>
          <p:nvPr>
            <p:ph type="title"/>
          </p:nvPr>
        </p:nvSpPr>
        <p:spPr>
          <a:xfrm>
            <a:off x="6318885" y="3499667"/>
            <a:ext cx="4939666" cy="254281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70" name="Google Shape;70;p7"/>
          <p:cNvCxnSpPr/>
          <p:nvPr/>
        </p:nvCxnSpPr>
        <p:spPr>
          <a:xfrm>
            <a:off x="6347460" y="6313170"/>
            <a:ext cx="2133600" cy="3992"/>
          </a:xfrm>
          <a:prstGeom prst="straightConnector1">
            <a:avLst/>
          </a:prstGeom>
          <a:noFill/>
          <a:ln w="101600" cap="flat" cmpd="sng">
            <a:solidFill>
              <a:srgbClr val="5D7C3F"/>
            </a:solidFill>
            <a:prstDash val="solid"/>
            <a:miter lim="800000"/>
            <a:headEnd type="none" w="sm" len="sm"/>
            <a:tailEnd type="none" w="sm" len="sm"/>
          </a:ln>
        </p:spPr>
      </p:cxnSp>
      <p:sp>
        <p:nvSpPr>
          <p:cNvPr id="71" name="Google Shape;71;p7"/>
          <p:cNvSpPr txBox="1"/>
          <p:nvPr>
            <p:ph type="body" idx="1"/>
          </p:nvPr>
        </p:nvSpPr>
        <p:spPr>
          <a:xfrm>
            <a:off x="603885" y="457201"/>
            <a:ext cx="5198269" cy="2305050"/>
          </a:xfrm>
          <a:prstGeom prst="rect">
            <a:avLst/>
          </a:prstGeom>
          <a:noFill/>
          <a:ln>
            <a:noFill/>
          </a:ln>
        </p:spPr>
        <p:txBody>
          <a:bodyPr spcFirstLastPara="1" wrap="square" lIns="0" tIns="274300" rIns="91425" bIns="45700" anchor="t" anchorCtr="0">
            <a:normAutofit/>
          </a:bodyPr>
          <a:lstStyle>
            <a:lvl1pPr marL="457200" lvl="0" indent="-355600" algn="l">
              <a:lnSpc>
                <a:spcPct val="90000"/>
              </a:lnSpc>
              <a:spcBef>
                <a:spcPts val="1800"/>
              </a:spcBef>
              <a:spcAft>
                <a:spcPts val="0"/>
              </a:spcAft>
              <a:buClr>
                <a:schemeClr val="dk1"/>
              </a:buClr>
              <a:buSzPts val="2000"/>
              <a:buFont typeface="Franklin Gothic"/>
              <a:buAutoNum type="arabicPeriod"/>
              <a:defRPr sz="2000"/>
            </a:lvl1pPr>
            <a:lvl2pPr marL="914400" lvl="1" indent="-355600" algn="l">
              <a:lnSpc>
                <a:spcPct val="90000"/>
              </a:lnSpc>
              <a:spcBef>
                <a:spcPts val="1800"/>
              </a:spcBef>
              <a:spcAft>
                <a:spcPts val="0"/>
              </a:spcAft>
              <a:buClr>
                <a:schemeClr val="dk1"/>
              </a:buClr>
              <a:buSzPts val="2000"/>
              <a:buFont typeface="Franklin Gothic"/>
              <a:buAutoNum type="alphaLcPeriod"/>
              <a:defRPr sz="2000"/>
            </a:lvl2pPr>
            <a:lvl3pPr marL="1371600" lvl="2" indent="-355600" algn="l">
              <a:lnSpc>
                <a:spcPct val="90000"/>
              </a:lnSpc>
              <a:spcBef>
                <a:spcPts val="1800"/>
              </a:spcBef>
              <a:spcAft>
                <a:spcPts val="0"/>
              </a:spcAft>
              <a:buClr>
                <a:schemeClr val="dk1"/>
              </a:buClr>
              <a:buSzPts val="2000"/>
              <a:buFont typeface="Franklin Gothic"/>
              <a:buAutoNum type="arabicParenR"/>
              <a:defRPr sz="2000"/>
            </a:lvl3pPr>
            <a:lvl4pPr marL="1828800" lvl="3" indent="-228600" algn="l">
              <a:lnSpc>
                <a:spcPct val="90000"/>
              </a:lnSpc>
              <a:spcBef>
                <a:spcPts val="1800"/>
              </a:spcBef>
              <a:spcAft>
                <a:spcPts val="0"/>
              </a:spcAft>
              <a:buClr>
                <a:schemeClr val="dk1"/>
              </a:buClr>
              <a:buSzPts val="2000"/>
              <a:buFont typeface="Franklin Gothic"/>
              <a:buNone/>
              <a:defRPr sz="2000"/>
            </a:lvl4pPr>
            <a:lvl5pPr marL="2286000" lvl="4" indent="-355600" algn="l">
              <a:lnSpc>
                <a:spcPct val="90000"/>
              </a:lnSpc>
              <a:spcBef>
                <a:spcPts val="1800"/>
              </a:spcBef>
              <a:spcAft>
                <a:spcPts val="0"/>
              </a:spcAft>
              <a:buClr>
                <a:schemeClr val="dk1"/>
              </a:buClr>
              <a:buSzPts val="2000"/>
              <a:buFont typeface="Franklin Gothic"/>
              <a:buAutoNum type="arabicPeriod"/>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72" name="Google Shape;72;p7"/>
          <p:cNvSpPr txBox="1"/>
          <p:nvPr>
            <p:ph type="body" idx="2"/>
          </p:nvPr>
        </p:nvSpPr>
        <p:spPr>
          <a:xfrm>
            <a:off x="594360" y="2810595"/>
            <a:ext cx="5198269" cy="3319513"/>
          </a:xfrm>
          <a:prstGeom prst="rect">
            <a:avLst/>
          </a:prstGeom>
          <a:noFill/>
          <a:ln>
            <a:noFill/>
          </a:ln>
        </p:spPr>
        <p:txBody>
          <a:bodyPr spcFirstLastPara="1" wrap="square" lIns="0" tIns="45700" rIns="0" bIns="0" anchor="t" anchorCtr="0">
            <a:normAutofit/>
          </a:bodyPr>
          <a:lstStyle>
            <a:lvl1pPr marL="457200" lvl="0" indent="-228600" algn="l">
              <a:lnSpc>
                <a:spcPct val="90000"/>
              </a:lnSpc>
              <a:spcBef>
                <a:spcPts val="1800"/>
              </a:spcBef>
              <a:spcAft>
                <a:spcPts val="0"/>
              </a:spcAft>
              <a:buClr>
                <a:schemeClr val="dk1"/>
              </a:buClr>
              <a:buSzPts val="2000"/>
              <a:buFont typeface="Arial" panose="020B0604020202020204"/>
              <a:buNone/>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73" name="Google Shape;73;p7"/>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74" name="Google Shape;74;p7"/>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Content and Table">
  <p:cSld name="Title Content and Table">
    <p:bg>
      <p:bgPr>
        <a:solidFill>
          <a:schemeClr val="lt1"/>
        </a:solidFill>
        <a:effectLst/>
      </p:bgPr>
    </p:bg>
    <p:spTree>
      <p:nvGrpSpPr>
        <p:cNvPr id="75" name="Shape 75"/>
        <p:cNvGrpSpPr/>
        <p:nvPr/>
      </p:nvGrpSpPr>
      <p:grpSpPr>
        <a:xfrm>
          <a:off x="0" y="0"/>
          <a:ext cx="0" cy="0"/>
          <a:chOff x="0" y="0"/>
          <a:chExt cx="0" cy="0"/>
        </a:xfrm>
      </p:grpSpPr>
      <p:grpSp>
        <p:nvGrpSpPr>
          <p:cNvPr id="76" name="Google Shape;76;p8"/>
          <p:cNvGrpSpPr/>
          <p:nvPr/>
        </p:nvGrpSpPr>
        <p:grpSpPr>
          <a:xfrm rot="5400000" flipH="1">
            <a:off x="0" y="3900132"/>
            <a:ext cx="2959226" cy="2959226"/>
            <a:chOff x="0" y="12289"/>
            <a:chExt cx="3550" cy="3551"/>
          </a:xfrm>
        </p:grpSpPr>
        <p:sp>
          <p:nvSpPr>
            <p:cNvPr id="77" name="Google Shape;77;p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78" name="Google Shape;78;p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79" name="Google Shape;79;p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80" name="Google Shape;80;p8"/>
          <p:cNvSpPr txBox="1"/>
          <p:nvPr>
            <p:ph type="title"/>
          </p:nvPr>
        </p:nvSpPr>
        <p:spPr>
          <a:xfrm>
            <a:off x="3661409" y="4661717"/>
            <a:ext cx="7936230" cy="138076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81" name="Google Shape;81;p8"/>
          <p:cNvCxnSpPr/>
          <p:nvPr/>
        </p:nvCxnSpPr>
        <p:spPr>
          <a:xfrm>
            <a:off x="3670935" y="6313170"/>
            <a:ext cx="2133600" cy="3992"/>
          </a:xfrm>
          <a:prstGeom prst="straightConnector1">
            <a:avLst/>
          </a:prstGeom>
          <a:noFill/>
          <a:ln w="101600" cap="flat" cmpd="sng">
            <a:solidFill>
              <a:srgbClr val="5D7C3F"/>
            </a:solidFill>
            <a:prstDash val="solid"/>
            <a:miter lim="800000"/>
            <a:headEnd type="none" w="sm" len="sm"/>
            <a:tailEnd type="none" w="sm" len="sm"/>
          </a:ln>
        </p:spPr>
      </p:cxnSp>
      <p:sp>
        <p:nvSpPr>
          <p:cNvPr id="82" name="Google Shape;82;p8"/>
          <p:cNvSpPr txBox="1"/>
          <p:nvPr>
            <p:ph type="body" idx="1"/>
          </p:nvPr>
        </p:nvSpPr>
        <p:spPr>
          <a:xfrm>
            <a:off x="603885" y="584005"/>
            <a:ext cx="2825115" cy="3999060"/>
          </a:xfrm>
          <a:prstGeom prst="rect">
            <a:avLst/>
          </a:prstGeom>
          <a:noFill/>
          <a:ln>
            <a:noFill/>
          </a:ln>
        </p:spPr>
        <p:txBody>
          <a:bodyPr spcFirstLastPara="1" wrap="square" lIns="0" tIns="274300" rIns="91425" bIns="45700" anchor="t" anchorCtr="0">
            <a:normAutofit/>
          </a:bodyPr>
          <a:lstStyle>
            <a:lvl1pPr marL="457200" lvl="0" indent="-228600" algn="l">
              <a:lnSpc>
                <a:spcPct val="90000"/>
              </a:lnSpc>
              <a:spcBef>
                <a:spcPts val="1800"/>
              </a:spcBef>
              <a:spcAft>
                <a:spcPts val="0"/>
              </a:spcAft>
              <a:buClr>
                <a:schemeClr val="dk1"/>
              </a:buClr>
              <a:buSzPts val="2000"/>
              <a:buFont typeface="Arial" panose="020B0604020202020204"/>
              <a:buNone/>
              <a:defRPr sz="2000"/>
            </a:lvl1pPr>
            <a:lvl2pPr marL="914400" lvl="1" indent="-228600" algn="l">
              <a:lnSpc>
                <a:spcPct val="90000"/>
              </a:lnSpc>
              <a:spcBef>
                <a:spcPts val="1800"/>
              </a:spcBef>
              <a:spcAft>
                <a:spcPts val="0"/>
              </a:spcAft>
              <a:buClr>
                <a:schemeClr val="dk1"/>
              </a:buClr>
              <a:buSzPts val="2000"/>
              <a:buNone/>
              <a:defRPr sz="2000"/>
            </a:lvl2pPr>
            <a:lvl3pPr marL="1371600" lvl="2" indent="-228600" algn="l">
              <a:lnSpc>
                <a:spcPct val="90000"/>
              </a:lnSpc>
              <a:spcBef>
                <a:spcPts val="1800"/>
              </a:spcBef>
              <a:spcAft>
                <a:spcPts val="0"/>
              </a:spcAft>
              <a:buClr>
                <a:schemeClr val="dk1"/>
              </a:buClr>
              <a:buSzPts val="2000"/>
              <a:buNone/>
              <a:defRPr sz="2000"/>
            </a:lvl3pPr>
            <a:lvl4pPr marL="1828800" lvl="3" indent="-228600" algn="l">
              <a:lnSpc>
                <a:spcPct val="90000"/>
              </a:lnSpc>
              <a:spcBef>
                <a:spcPts val="1800"/>
              </a:spcBef>
              <a:spcAft>
                <a:spcPts val="0"/>
              </a:spcAft>
              <a:buClr>
                <a:schemeClr val="dk1"/>
              </a:buClr>
              <a:buSzPts val="2000"/>
              <a:buNone/>
              <a:defRPr sz="2000"/>
            </a:lvl4pPr>
            <a:lvl5pPr marL="2286000" lvl="4" indent="-228600" algn="l">
              <a:lnSpc>
                <a:spcPct val="90000"/>
              </a:lnSpc>
              <a:spcBef>
                <a:spcPts val="1800"/>
              </a:spcBef>
              <a:spcAft>
                <a:spcPts val="0"/>
              </a:spcAft>
              <a:buClr>
                <a:schemeClr val="dk1"/>
              </a:buClr>
              <a:buSzPts val="2000"/>
              <a:buNone/>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83" name="Google Shape;83;p8"/>
          <p:cNvSpPr txBox="1"/>
          <p:nvPr>
            <p:ph type="body" idx="2"/>
          </p:nvPr>
        </p:nvSpPr>
        <p:spPr>
          <a:xfrm>
            <a:off x="3670934" y="584005"/>
            <a:ext cx="7926705" cy="3999060"/>
          </a:xfrm>
          <a:prstGeom prst="rect">
            <a:avLst/>
          </a:prstGeom>
          <a:noFill/>
          <a:ln>
            <a:noFill/>
          </a:ln>
        </p:spPr>
        <p:txBody>
          <a:bodyPr spcFirstLastPara="1" wrap="square" lIns="0" tIns="45700" rIns="91425" bIns="45700" anchor="t" anchorCtr="0">
            <a:normAutofit/>
          </a:bodyPr>
          <a:lstStyle>
            <a:lvl1pPr marL="457200" lvl="0" indent="-228600" algn="l">
              <a:lnSpc>
                <a:spcPct val="90000"/>
              </a:lnSpc>
              <a:spcBef>
                <a:spcPts val="1800"/>
              </a:spcBef>
              <a:spcAft>
                <a:spcPts val="0"/>
              </a:spcAft>
              <a:buClr>
                <a:schemeClr val="dk1"/>
              </a:buClr>
              <a:buSzPts val="2000"/>
              <a:buNone/>
              <a:defRPr sz="2000"/>
            </a:lvl1pPr>
            <a:lvl2pPr marL="914400" lvl="1" indent="-355600" algn="l">
              <a:lnSpc>
                <a:spcPct val="90000"/>
              </a:lnSpc>
              <a:spcBef>
                <a:spcPts val="6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84" name="Google Shape;84;p8"/>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85" name="Google Shape;85;p8"/>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bg>
      <p:bgPr>
        <a:solidFill>
          <a:schemeClr val="lt1"/>
        </a:solidFill>
        <a:effectLst/>
      </p:bgPr>
    </p:bg>
    <p:spTree>
      <p:nvGrpSpPr>
        <p:cNvPr id="86" name="Shape 86"/>
        <p:cNvGrpSpPr/>
        <p:nvPr/>
      </p:nvGrpSpPr>
      <p:grpSpPr>
        <a:xfrm>
          <a:off x="0" y="0"/>
          <a:ext cx="0" cy="0"/>
          <a:chOff x="0" y="0"/>
          <a:chExt cx="0" cy="0"/>
        </a:xfrm>
      </p:grpSpPr>
      <p:grpSp>
        <p:nvGrpSpPr>
          <p:cNvPr id="87" name="Google Shape;87;p9"/>
          <p:cNvGrpSpPr/>
          <p:nvPr/>
        </p:nvGrpSpPr>
        <p:grpSpPr>
          <a:xfrm rot="10800000">
            <a:off x="8870040" y="0"/>
            <a:ext cx="3325208" cy="3325208"/>
            <a:chOff x="0" y="12289"/>
            <a:chExt cx="3550" cy="3551"/>
          </a:xfrm>
        </p:grpSpPr>
        <p:sp>
          <p:nvSpPr>
            <p:cNvPr id="88" name="Google Shape;88;p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9" name="Google Shape;89;p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90" name="Google Shape;90;p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91" name="Google Shape;91;p9"/>
          <p:cNvSpPr txBox="1"/>
          <p:nvPr>
            <p:ph type="title"/>
          </p:nvPr>
        </p:nvSpPr>
        <p:spPr>
          <a:xfrm>
            <a:off x="594360" y="198408"/>
            <a:ext cx="10972800" cy="1574317"/>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92" name="Google Shape;92;p9"/>
          <p:cNvCxnSpPr/>
          <p:nvPr/>
        </p:nvCxnSpPr>
        <p:spPr>
          <a:xfrm>
            <a:off x="594360" y="2148840"/>
            <a:ext cx="2133600" cy="3992"/>
          </a:xfrm>
          <a:prstGeom prst="straightConnector1">
            <a:avLst/>
          </a:prstGeom>
          <a:noFill/>
          <a:ln w="101600" cap="flat" cmpd="sng">
            <a:solidFill>
              <a:srgbClr val="5D7C3F"/>
            </a:solidFill>
            <a:prstDash val="solid"/>
            <a:miter lim="800000"/>
            <a:headEnd type="none" w="sm" len="sm"/>
            <a:tailEnd type="none" w="sm" len="sm"/>
          </a:ln>
        </p:spPr>
      </p:cxnSp>
      <p:sp>
        <p:nvSpPr>
          <p:cNvPr id="93" name="Google Shape;93;p9"/>
          <p:cNvSpPr txBox="1"/>
          <p:nvPr>
            <p:ph type="body" idx="1"/>
          </p:nvPr>
        </p:nvSpPr>
        <p:spPr>
          <a:xfrm>
            <a:off x="595523" y="2676525"/>
            <a:ext cx="5746750" cy="3597470"/>
          </a:xfrm>
          <a:prstGeom prst="rect">
            <a:avLst/>
          </a:prstGeom>
          <a:noFill/>
          <a:ln>
            <a:noFill/>
          </a:ln>
        </p:spPr>
        <p:txBody>
          <a:bodyPr spcFirstLastPara="1" wrap="square" lIns="0" tIns="45700" rIns="91425" bIns="45700" anchor="t" anchorCtr="0">
            <a:normAutofit/>
          </a:bodyPr>
          <a:lstStyle>
            <a:lvl1pPr marL="457200" lvl="0" indent="-228600" algn="l">
              <a:lnSpc>
                <a:spcPct val="90000"/>
              </a:lnSpc>
              <a:spcBef>
                <a:spcPts val="1800"/>
              </a:spcBef>
              <a:spcAft>
                <a:spcPts val="0"/>
              </a:spcAft>
              <a:buClr>
                <a:schemeClr val="dk1"/>
              </a:buClr>
              <a:buSzPts val="2000"/>
              <a:buNone/>
              <a:defRPr sz="2000"/>
            </a:lvl1pPr>
            <a:lvl2pPr marL="914400" lvl="1" indent="-355600" algn="l">
              <a:lnSpc>
                <a:spcPct val="90000"/>
              </a:lnSpc>
              <a:spcBef>
                <a:spcPts val="6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94" name="Google Shape;94;p9"/>
          <p:cNvSpPr txBox="1"/>
          <p:nvPr>
            <p:ph type="body" idx="2"/>
          </p:nvPr>
        </p:nvSpPr>
        <p:spPr>
          <a:xfrm>
            <a:off x="7620000" y="2676525"/>
            <a:ext cx="3947160" cy="3597470"/>
          </a:xfrm>
          <a:prstGeom prst="rect">
            <a:avLst/>
          </a:prstGeom>
          <a:noFill/>
          <a:ln>
            <a:noFill/>
          </a:ln>
        </p:spPr>
        <p:txBody>
          <a:bodyPr spcFirstLastPara="1" wrap="square" lIns="0" tIns="45700" rIns="91425" bIns="45700" anchor="t" anchorCtr="0">
            <a:normAutofit/>
          </a:bodyPr>
          <a:lstStyle>
            <a:lvl1pPr marL="457200" lvl="0" indent="-355600" algn="l">
              <a:lnSpc>
                <a:spcPct val="90000"/>
              </a:lnSpc>
              <a:spcBef>
                <a:spcPts val="1800"/>
              </a:spcBef>
              <a:spcAft>
                <a:spcPts val="0"/>
              </a:spcAft>
              <a:buClr>
                <a:schemeClr val="dk1"/>
              </a:buClr>
              <a:buSzPts val="2000"/>
              <a:buFont typeface="Arial" panose="020B0604020202020204"/>
              <a:buChar char="•"/>
              <a:defRPr sz="2000"/>
            </a:lvl1pPr>
            <a:lvl2pPr marL="914400" lvl="1" indent="-355600" algn="l">
              <a:lnSpc>
                <a:spcPct val="90000"/>
              </a:lnSpc>
              <a:spcBef>
                <a:spcPts val="1800"/>
              </a:spcBef>
              <a:spcAft>
                <a:spcPts val="0"/>
              </a:spcAft>
              <a:buClr>
                <a:schemeClr val="dk1"/>
              </a:buClr>
              <a:buSzPts val="2000"/>
              <a:buChar char="•"/>
              <a:defRPr sz="2000"/>
            </a:lvl2pPr>
            <a:lvl3pPr marL="1371600" lvl="2" indent="-355600" algn="l">
              <a:lnSpc>
                <a:spcPct val="90000"/>
              </a:lnSpc>
              <a:spcBef>
                <a:spcPts val="1800"/>
              </a:spcBef>
              <a:spcAft>
                <a:spcPts val="0"/>
              </a:spcAft>
              <a:buClr>
                <a:schemeClr val="dk1"/>
              </a:buClr>
              <a:buSzPts val="2000"/>
              <a:buChar char="•"/>
              <a:defRPr sz="2000"/>
            </a:lvl3pPr>
            <a:lvl4pPr marL="1828800" lvl="3" indent="-355600" algn="l">
              <a:lnSpc>
                <a:spcPct val="90000"/>
              </a:lnSpc>
              <a:spcBef>
                <a:spcPts val="1800"/>
              </a:spcBef>
              <a:spcAft>
                <a:spcPts val="0"/>
              </a:spcAft>
              <a:buClr>
                <a:schemeClr val="dk1"/>
              </a:buClr>
              <a:buSzPts val="2000"/>
              <a:buChar char="•"/>
              <a:defRPr sz="2000"/>
            </a:lvl4pPr>
            <a:lvl5pPr marL="2286000" lvl="4" indent="-355600" algn="l">
              <a:lnSpc>
                <a:spcPct val="90000"/>
              </a:lnSpc>
              <a:spcBef>
                <a:spcPts val="18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p:txBody>
      </p:sp>
      <p:sp>
        <p:nvSpPr>
          <p:cNvPr id="95" name="Google Shape;95;p9"/>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9"/>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2">
  <p:cSld name="Table 2">
    <p:bg>
      <p:bgPr>
        <a:solidFill>
          <a:schemeClr val="lt1"/>
        </a:solidFill>
        <a:effectLst/>
      </p:bgPr>
    </p:bg>
    <p:spTree>
      <p:nvGrpSpPr>
        <p:cNvPr id="97" name="Shape 97"/>
        <p:cNvGrpSpPr/>
        <p:nvPr/>
      </p:nvGrpSpPr>
      <p:grpSpPr>
        <a:xfrm>
          <a:off x="0" y="0"/>
          <a:ext cx="0" cy="0"/>
          <a:chOff x="0" y="0"/>
          <a:chExt cx="0" cy="0"/>
        </a:xfrm>
      </p:grpSpPr>
      <p:sp>
        <p:nvSpPr>
          <p:cNvPr id="98" name="Google Shape;98;p10"/>
          <p:cNvSpPr txBox="1"/>
          <p:nvPr>
            <p:ph type="title"/>
          </p:nvPr>
        </p:nvSpPr>
        <p:spPr>
          <a:xfrm>
            <a:off x="594360" y="202400"/>
            <a:ext cx="10972800" cy="15703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0"/>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fld>
            <a:endParaRPr>
              <a:latin typeface="Libre Franklin"/>
              <a:ea typeface="Libre Franklin"/>
              <a:cs typeface="Libre Franklin"/>
              <a:sym typeface="Libre Franklin"/>
            </a:endParaRPr>
          </a:p>
        </p:txBody>
      </p:sp>
      <p:sp>
        <p:nvSpPr>
          <p:cNvPr id="100" name="Google Shape;100;p10"/>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01" name="Google Shape;101;p10"/>
          <p:cNvCxnSpPr/>
          <p:nvPr/>
        </p:nvCxnSpPr>
        <p:spPr>
          <a:xfrm>
            <a:off x="594360" y="2148840"/>
            <a:ext cx="2133600" cy="3992"/>
          </a:xfrm>
          <a:prstGeom prst="straightConnector1">
            <a:avLst/>
          </a:prstGeom>
          <a:noFill/>
          <a:ln w="101600" cap="flat" cmpd="sng">
            <a:solidFill>
              <a:srgbClr val="5D7C3F"/>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
          <p:cNvSpPr txBox="1"/>
          <p:nvPr>
            <p:ph type="body" idx="1"/>
          </p:nvPr>
        </p:nvSpPr>
        <p:spPr>
          <a:xfrm>
            <a:off x="594360" y="1825625"/>
            <a:ext cx="1038225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Libre Franklin"/>
                <a:ea typeface="Libre Franklin"/>
                <a:cs typeface="Libre Franklin"/>
                <a:sym typeface="Libre Franklin"/>
              </a:defRPr>
            </a:lvl9pPr>
          </a:lstStyle>
          <a:p/>
        </p:txBody>
      </p:sp>
      <p:sp>
        <p:nvSpPr>
          <p:cNvPr id="11" name="Google Shape;11;p1"/>
          <p:cNvSpPr txBox="1"/>
          <p:nvPr>
            <p:ph type="title"/>
          </p:nvPr>
        </p:nvSpPr>
        <p:spPr>
          <a:xfrm>
            <a:off x="594360" y="365125"/>
            <a:ext cx="10401300" cy="1325563"/>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chemeClr val="dk1"/>
              </a:buClr>
              <a:buSzPts val="4400"/>
              <a:buFont typeface="Franklin Gothic"/>
              <a:buNone/>
              <a:defRPr sz="4400" b="1"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p:txBody>
      </p:sp>
      <p:sp>
        <p:nvSpPr>
          <p:cNvPr id="12" name="Google Shape;12;p1"/>
          <p:cNvSpPr txBox="1"/>
          <p:nvPr>
            <p:ph type="dt" idx="10"/>
          </p:nvPr>
        </p:nvSpPr>
        <p:spPr>
          <a:xfrm>
            <a:off x="1133648" y="6332220"/>
            <a:ext cx="131318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p:txBody>
      </p:sp>
      <p:sp>
        <p:nvSpPr>
          <p:cNvPr id="13" name="Google Shape;13;p1"/>
          <p:cNvSpPr txBox="1"/>
          <p:nvPr>
            <p:ph type="sldNum" idx="12"/>
          </p:nvPr>
        </p:nvSpPr>
        <p:spPr>
          <a:xfrm>
            <a:off x="594360" y="6332220"/>
            <a:ext cx="523240" cy="247651"/>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1100" b="1" i="0" u="none" strike="noStrike" cap="none">
                <a:solidFill>
                  <a:schemeClr val="dk1"/>
                </a:solidFill>
                <a:latin typeface="Libre Franklin"/>
                <a:ea typeface="Libre Franklin"/>
                <a:cs typeface="Libre Franklin"/>
                <a:sym typeface="Libre Franklin"/>
              </a:defRPr>
            </a:lvl1pPr>
            <a:lvl2pPr marL="0" marR="0" lvl="1" indent="0" algn="l" rtl="0">
              <a:spcBef>
                <a:spcPts val="0"/>
              </a:spcBef>
              <a:buNone/>
              <a:defRPr sz="1100" b="1" i="0" u="none" strike="noStrike" cap="none">
                <a:solidFill>
                  <a:schemeClr val="dk1"/>
                </a:solidFill>
                <a:latin typeface="Libre Franklin"/>
                <a:ea typeface="Libre Franklin"/>
                <a:cs typeface="Libre Franklin"/>
                <a:sym typeface="Libre Franklin"/>
              </a:defRPr>
            </a:lvl2pPr>
            <a:lvl3pPr marL="0" marR="0" lvl="2" indent="0" algn="l" rtl="0">
              <a:spcBef>
                <a:spcPts val="0"/>
              </a:spcBef>
              <a:buNone/>
              <a:defRPr sz="1100" b="1" i="0" u="none" strike="noStrike" cap="none">
                <a:solidFill>
                  <a:schemeClr val="dk1"/>
                </a:solidFill>
                <a:latin typeface="Libre Franklin"/>
                <a:ea typeface="Libre Franklin"/>
                <a:cs typeface="Libre Franklin"/>
                <a:sym typeface="Libre Franklin"/>
              </a:defRPr>
            </a:lvl3pPr>
            <a:lvl4pPr marL="0" marR="0" lvl="3" indent="0" algn="l" rtl="0">
              <a:spcBef>
                <a:spcPts val="0"/>
              </a:spcBef>
              <a:buNone/>
              <a:defRPr sz="1100" b="1" i="0" u="none" strike="noStrike" cap="none">
                <a:solidFill>
                  <a:schemeClr val="dk1"/>
                </a:solidFill>
                <a:latin typeface="Libre Franklin"/>
                <a:ea typeface="Libre Franklin"/>
                <a:cs typeface="Libre Franklin"/>
                <a:sym typeface="Libre Franklin"/>
              </a:defRPr>
            </a:lvl4pPr>
            <a:lvl5pPr marL="0" marR="0" lvl="4" indent="0" algn="l" rtl="0">
              <a:spcBef>
                <a:spcPts val="0"/>
              </a:spcBef>
              <a:buNone/>
              <a:defRPr sz="1100" b="1" i="0" u="none" strike="noStrike" cap="none">
                <a:solidFill>
                  <a:schemeClr val="dk1"/>
                </a:solidFill>
                <a:latin typeface="Libre Franklin"/>
                <a:ea typeface="Libre Franklin"/>
                <a:cs typeface="Libre Franklin"/>
                <a:sym typeface="Libre Franklin"/>
              </a:defRPr>
            </a:lvl5pPr>
            <a:lvl6pPr marL="0" marR="0" lvl="5" indent="0" algn="l" rtl="0">
              <a:spcBef>
                <a:spcPts val="0"/>
              </a:spcBef>
              <a:buNone/>
              <a:defRPr sz="1100" b="1" i="0" u="none" strike="noStrike" cap="none">
                <a:solidFill>
                  <a:schemeClr val="dk1"/>
                </a:solidFill>
                <a:latin typeface="Libre Franklin"/>
                <a:ea typeface="Libre Franklin"/>
                <a:cs typeface="Libre Franklin"/>
                <a:sym typeface="Libre Franklin"/>
              </a:defRPr>
            </a:lvl6pPr>
            <a:lvl7pPr marL="0" marR="0" lvl="6" indent="0" algn="l" rtl="0">
              <a:spcBef>
                <a:spcPts val="0"/>
              </a:spcBef>
              <a:buNone/>
              <a:defRPr sz="1100" b="1" i="0" u="none" strike="noStrike" cap="none">
                <a:solidFill>
                  <a:schemeClr val="dk1"/>
                </a:solidFill>
                <a:latin typeface="Libre Franklin"/>
                <a:ea typeface="Libre Franklin"/>
                <a:cs typeface="Libre Franklin"/>
                <a:sym typeface="Libre Franklin"/>
              </a:defRPr>
            </a:lvl7pPr>
            <a:lvl8pPr marL="0" marR="0" lvl="7" indent="0" algn="l" rtl="0">
              <a:spcBef>
                <a:spcPts val="0"/>
              </a:spcBef>
              <a:buNone/>
              <a:defRPr sz="1100" b="1" i="0" u="none" strike="noStrike" cap="none">
                <a:solidFill>
                  <a:schemeClr val="dk1"/>
                </a:solidFill>
                <a:latin typeface="Libre Franklin"/>
                <a:ea typeface="Libre Franklin"/>
                <a:cs typeface="Libre Franklin"/>
                <a:sym typeface="Libre Franklin"/>
              </a:defRPr>
            </a:lvl8pPr>
            <a:lvl9pPr marL="0" marR="0" lvl="8" indent="0" algn="l" rtl="0">
              <a:spcBef>
                <a:spcPts val="0"/>
              </a:spcBef>
              <a:buNone/>
              <a:defRPr sz="1100" b="1"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8.xml"/><Relationship Id="rId2" Type="http://schemas.openxmlformats.org/officeDocument/2006/relationships/image" Target="../media/image5.jpe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9.xml"/><Relationship Id="rId2" Type="http://schemas.openxmlformats.org/officeDocument/2006/relationships/image" Target="../media/image17.png"/><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15"/>
          <p:cNvSpPr txBox="1"/>
          <p:nvPr>
            <p:ph type="ctrTitle"/>
          </p:nvPr>
        </p:nvSpPr>
        <p:spPr>
          <a:xfrm>
            <a:off x="6309904" y="483979"/>
            <a:ext cx="5486400" cy="32919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6000"/>
              <a:buFont typeface="Franklin Gothic"/>
              <a:buNone/>
            </a:pPr>
            <a:r>
              <a:rPr lang="en-US">
                <a:latin typeface="Times New Roman" panose="02020603050405020304"/>
                <a:ea typeface="Times New Roman" panose="02020603050405020304"/>
                <a:cs typeface="Times New Roman" panose="02020603050405020304"/>
                <a:sym typeface="Times New Roman" panose="02020603050405020304"/>
              </a:rPr>
              <a:t>JOB FIT PRO</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32" name="Google Shape;132;p15"/>
          <p:cNvSpPr txBox="1"/>
          <p:nvPr/>
        </p:nvSpPr>
        <p:spPr>
          <a:xfrm>
            <a:off x="5556000" y="4421325"/>
            <a:ext cx="560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3" name="Google Shape;133;p15"/>
          <p:cNvSpPr txBox="1"/>
          <p:nvPr/>
        </p:nvSpPr>
        <p:spPr>
          <a:xfrm>
            <a:off x="5109150" y="4196000"/>
            <a:ext cx="631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4" name="Google Shape;134;p15"/>
          <p:cNvSpPr txBox="1"/>
          <p:nvPr/>
        </p:nvSpPr>
        <p:spPr>
          <a:xfrm>
            <a:off x="6034450" y="4572975"/>
            <a:ext cx="618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5" name="Google Shape;135;p15"/>
          <p:cNvSpPr txBox="1"/>
          <p:nvPr/>
        </p:nvSpPr>
        <p:spPr>
          <a:xfrm>
            <a:off x="5811100" y="4884100"/>
            <a:ext cx="6252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endParaRPr sz="2700" b="1">
              <a:solidFill>
                <a:srgbClr val="6AA8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6" name="Google Shape;136;p15"/>
          <p:cNvSpPr txBox="1"/>
          <p:nvPr/>
        </p:nvSpPr>
        <p:spPr>
          <a:xfrm>
            <a:off x="6309900" y="5036925"/>
            <a:ext cx="2711400" cy="1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7" name="Google Shape;137;p15"/>
          <p:cNvSpPr txBox="1"/>
          <p:nvPr/>
        </p:nvSpPr>
        <p:spPr>
          <a:xfrm>
            <a:off x="9383725" y="5167425"/>
            <a:ext cx="2838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8" name="Google Shape;138;p15"/>
          <p:cNvSpPr txBox="1"/>
          <p:nvPr/>
        </p:nvSpPr>
        <p:spPr>
          <a:xfrm>
            <a:off x="6254750" y="4268500"/>
            <a:ext cx="5013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39" name="Google Shape;139;p15"/>
          <p:cNvSpPr txBox="1"/>
          <p:nvPr/>
        </p:nvSpPr>
        <p:spPr>
          <a:xfrm>
            <a:off x="6034525" y="4196000"/>
            <a:ext cx="61881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rgbClr val="6D9EEB"/>
                </a:solidFill>
                <a:latin typeface="Times New Roman" panose="02020603050405020304"/>
                <a:ea typeface="Times New Roman" panose="02020603050405020304"/>
                <a:cs typeface="Times New Roman" panose="02020603050405020304"/>
                <a:sym typeface="Times New Roman" panose="02020603050405020304"/>
              </a:rPr>
              <a:t>TEAM MEMBERS</a:t>
            </a:r>
            <a:r>
              <a:rPr lang="en-US" sz="2700" b="1">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27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br>
              <a:rPr lang="en-US" sz="2700" b="1">
                <a:solidFill>
                  <a:srgbClr val="6AA84F"/>
                </a:solidFill>
                <a:latin typeface="Times New Roman" panose="02020603050405020304"/>
                <a:ea typeface="Times New Roman" panose="02020603050405020304"/>
                <a:cs typeface="Times New Roman" panose="02020603050405020304"/>
                <a:sym typeface="Times New Roman" panose="02020603050405020304"/>
              </a:rPr>
            </a:br>
            <a:r>
              <a:rPr lang="en-US" sz="2700" b="1">
                <a:solidFill>
                  <a:srgbClr val="6AA84F"/>
                </a:solidFill>
                <a:latin typeface="Times New Roman" panose="02020603050405020304"/>
                <a:ea typeface="Times New Roman" panose="02020603050405020304"/>
                <a:cs typeface="Times New Roman" panose="02020603050405020304"/>
                <a:sym typeface="Times New Roman" panose="02020603050405020304"/>
              </a:rPr>
              <a:t>   HARSAVARDHINI R  -  221801016</a:t>
            </a:r>
            <a:endParaRPr sz="2700" b="1">
              <a:solidFill>
                <a:srgbClr val="6AA84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700" b="1">
                <a:solidFill>
                  <a:srgbClr val="6AA84F"/>
                </a:solidFill>
                <a:latin typeface="Times New Roman" panose="02020603050405020304"/>
                <a:ea typeface="Times New Roman" panose="02020603050405020304"/>
                <a:cs typeface="Times New Roman" panose="02020603050405020304"/>
                <a:sym typeface="Times New Roman" panose="02020603050405020304"/>
              </a:rPr>
              <a:t>   KAVIYA S  -  221801024</a:t>
            </a:r>
            <a:endParaRPr sz="2700" b="1">
              <a:solidFill>
                <a:srgbClr val="6AA84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2700" b="1">
                <a:solidFill>
                  <a:srgbClr val="6AA84F"/>
                </a:solidFill>
                <a:latin typeface="Times New Roman" panose="02020603050405020304"/>
                <a:ea typeface="Times New Roman" panose="02020603050405020304"/>
                <a:cs typeface="Times New Roman" panose="02020603050405020304"/>
                <a:sym typeface="Times New Roman" panose="02020603050405020304"/>
              </a:rPr>
              <a:t>   MONISHA M  - 221801034</a:t>
            </a:r>
            <a:endParaRPr sz="2700" b="1">
              <a:solidFill>
                <a:srgbClr val="6AA84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700" b="1">
              <a:solidFill>
                <a:srgbClr val="6AA84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40" name="Google Shape;140;p15"/>
          <p:cNvSpPr txBox="1"/>
          <p:nvPr/>
        </p:nvSpPr>
        <p:spPr>
          <a:xfrm>
            <a:off x="11181575" y="3413050"/>
            <a:ext cx="10410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60" y="92710"/>
            <a:ext cx="10972800" cy="170116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b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br>
            <a:b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br>
            <a:b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br>
            <a:b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br>
            <a:b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br>
            <a:b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br>
            <a:b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br>
            <a:b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br>
            <a:b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br>
            <a:b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b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SYSTEM ARCHITECTURE EXPLANATION</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737235" y="2420620"/>
            <a:ext cx="10882630" cy="4197985"/>
          </a:xfrm>
          <a:prstGeom prst="rect">
            <a:avLst/>
          </a:prstGeom>
        </p:spPr>
        <p:txBody>
          <a:bodyPr>
            <a:noAutofit/>
          </a:bodyPr>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rPr>
              <a:t>The system architecture for the AI-driven resume filtering system leveraging Meta Llama 3.1 is designed with a modular and layered approach, ensuring optimized processing of user data, seamless application of machine learning algorithms, and effective presentation of results. This architecture is built to support scalability, flexibility, and maintainability, crucial for handling complex resume analysis and matching tasks. Below is an in-depth overview of each core component and its role in the </a:t>
            </a:r>
            <a:r>
              <a:rPr lang="en-US" altLang="zh-CN" sz="2500">
                <a:solidFill>
                  <a:srgbClr val="000000"/>
                </a:solidFill>
                <a:latin typeface="Times New Roman" panose="02020603050405020304"/>
                <a:ea typeface="SimSun" panose="02010600030101010101" pitchFamily="2" charset="-122"/>
              </a:rPr>
              <a:t>Architecture. </a:t>
            </a:r>
            <a:endParaRPr lang="en-US" altLang="zh-CN" sz="2500">
              <a:solidFill>
                <a:srgbClr val="000000"/>
              </a:solidFill>
              <a:latin typeface="Times New Roman" panose="02020603050405020304"/>
              <a:ea typeface="SimSun"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sz="3000">
                <a:solidFill>
                  <a:schemeClr val="tx2"/>
                </a:solidFill>
                <a:latin typeface="Times New Roman" panose="02020603050405020304" charset="0"/>
                <a:cs typeface="Times New Roman" panose="02020603050405020304" charset="0"/>
              </a:rPr>
              <a:t>MODULE 1:USER INTERFACE</a:t>
            </a:r>
            <a:endParaRPr lang="en-IN" altLang="en-US" sz="3000">
              <a:solidFill>
                <a:schemeClr val="tx2"/>
              </a:solidFill>
              <a:latin typeface="Times New Roman" panose="02020603050405020304" charset="0"/>
              <a:cs typeface="Times New Roman" panose="02020603050405020304" charset="0"/>
            </a:endParaRPr>
          </a:p>
        </p:txBody>
      </p:sp>
      <p:sp>
        <p:nvSpPr>
          <p:cNvPr id="3" name="Text Box 2"/>
          <p:cNvSpPr txBox="1"/>
          <p:nvPr/>
        </p:nvSpPr>
        <p:spPr>
          <a:xfrm>
            <a:off x="655955" y="2641600"/>
            <a:ext cx="10678795" cy="3786505"/>
          </a:xfrm>
          <a:prstGeom prst="rect">
            <a:avLst/>
          </a:prstGeom>
          <a:noFill/>
        </p:spPr>
        <p:txBody>
          <a:bodyPr wrap="square" rtlCol="0">
            <a:noAutofit/>
          </a:bodyPr>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Role:</a:t>
            </a:r>
            <a:r>
              <a:rPr lang="en-US" sz="2500">
                <a:latin typeface="Times New Roman" panose="02020603050405020304" charset="0"/>
                <a:cs typeface="Times New Roman" panose="02020603050405020304" charset="0"/>
              </a:rPr>
              <a:t> Provides an intuitive platform for candidates to interact with the system. Users can log in, search for relevant job roles, upload resumes, and submit their applications.</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Technologies:</a:t>
            </a:r>
            <a:r>
              <a:rPr lang="en-US" sz="2500">
                <a:latin typeface="Times New Roman" panose="02020603050405020304" charset="0"/>
                <a:cs typeface="Times New Roman" panose="02020603050405020304" charset="0"/>
              </a:rPr>
              <a:t> Built using HTML, CSS, and JavaScript to create a responsive and user-friendly interface. The UI allows for easy navigation and interaction.</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Features:</a:t>
            </a:r>
            <a:r>
              <a:rPr lang="en-US" sz="2500">
                <a:latin typeface="Times New Roman" panose="02020603050405020304" charset="0"/>
                <a:cs typeface="Times New Roman" panose="02020603050405020304" charset="0"/>
              </a:rPr>
              <a:t> Includes job search, resume upload, application submission, and feedback display.</a:t>
            </a:r>
            <a:endParaRPr lang="en-US" sz="25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sz="3000">
                <a:solidFill>
                  <a:schemeClr val="tx2"/>
                </a:solidFill>
                <a:latin typeface="Times New Roman" panose="02020603050405020304" charset="0"/>
                <a:cs typeface="Times New Roman" panose="02020603050405020304" charset="0"/>
              </a:rPr>
              <a:t>MODULE 2:BACKEND (DJANGO FRAMEWORK)</a:t>
            </a:r>
            <a:endParaRPr lang="en-IN" altLang="en-US" sz="3000">
              <a:solidFill>
                <a:schemeClr val="tx2"/>
              </a:solidFill>
              <a:latin typeface="Times New Roman" panose="02020603050405020304" charset="0"/>
              <a:cs typeface="Times New Roman" panose="02020603050405020304" charset="0"/>
            </a:endParaRPr>
          </a:p>
        </p:txBody>
      </p:sp>
      <p:sp>
        <p:nvSpPr>
          <p:cNvPr id="3" name="Text Box 2"/>
          <p:cNvSpPr txBox="1"/>
          <p:nvPr/>
        </p:nvSpPr>
        <p:spPr>
          <a:xfrm>
            <a:off x="593725" y="2326640"/>
            <a:ext cx="10793730" cy="4161790"/>
          </a:xfrm>
          <a:prstGeom prst="rect">
            <a:avLst/>
          </a:prstGeom>
          <a:noFill/>
        </p:spPr>
        <p:txBody>
          <a:bodyPr wrap="square" rtlCol="0">
            <a:noAutofit/>
          </a:bodyPr>
          <a:p>
            <a:pPr marL="342900" indent="-342900" algn="just">
              <a:buFont typeface="Arial" panose="020B0604020202020204" pitchFamily="34" charset="0"/>
              <a:buChar char="•"/>
            </a:pPr>
            <a:r>
              <a:rPr lang="en-US" sz="2200" b="1">
                <a:latin typeface="Times New Roman" panose="02020603050405020304" charset="0"/>
                <a:cs typeface="Times New Roman" panose="02020603050405020304" charset="0"/>
              </a:rPr>
              <a:t>Role:</a:t>
            </a:r>
            <a:r>
              <a:rPr lang="en-US" sz="2200">
                <a:latin typeface="Times New Roman" panose="02020603050405020304" charset="0"/>
                <a:cs typeface="Times New Roman" panose="02020603050405020304" charset="0"/>
              </a:rPr>
              <a:t> Manages all interactions between the frontend, database, and Meta Llama 3.1 model. The backend is responsible for user authentication, job data management, resume processing, and handling requests from the frontend.</a:t>
            </a:r>
            <a:endParaRPr lang="en-US" sz="22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200" b="1">
                <a:latin typeface="Times New Roman" panose="02020603050405020304" charset="0"/>
                <a:cs typeface="Times New Roman" panose="02020603050405020304" charset="0"/>
              </a:rPr>
              <a:t>Technologies:</a:t>
            </a:r>
            <a:r>
              <a:rPr lang="en-US" sz="2200">
                <a:latin typeface="Times New Roman" panose="02020603050405020304" charset="0"/>
                <a:cs typeface="Times New Roman" panose="02020603050405020304" charset="0"/>
              </a:rPr>
              <a:t> Built with Django, a Python-based framework that facilitates secure, scalable, and maintainable web applications.</a:t>
            </a:r>
            <a:endParaRPr lang="en-US" sz="2200">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sz="2200" b="1">
                <a:latin typeface="Times New Roman" panose="02020603050405020304" charset="0"/>
                <a:cs typeface="Times New Roman" panose="02020603050405020304" charset="0"/>
              </a:rPr>
              <a:t>Components:</a:t>
            </a:r>
            <a:endParaRPr lang="en-US" sz="2200" b="1">
              <a:latin typeface="Times New Roman" panose="02020603050405020304" charset="0"/>
              <a:cs typeface="Times New Roman" panose="02020603050405020304" charset="0"/>
            </a:endParaRPr>
          </a:p>
          <a:p>
            <a:pPr marL="800100" lvl="1" indent="-342900" algn="just">
              <a:buFont typeface="Wingdings" panose="05000000000000000000" charset="0"/>
              <a:buChar char="ü"/>
            </a:pPr>
            <a:r>
              <a:rPr lang="en-US" sz="2200">
                <a:latin typeface="Times New Roman" panose="02020603050405020304" charset="0"/>
                <a:cs typeface="Times New Roman" panose="02020603050405020304" charset="0"/>
              </a:rPr>
              <a:t>User Authentication &amp; Authorization: Handles login and security protocols.</a:t>
            </a:r>
            <a:endParaRPr lang="en-US" sz="2200">
              <a:latin typeface="Times New Roman" panose="02020603050405020304" charset="0"/>
              <a:cs typeface="Times New Roman" panose="02020603050405020304" charset="0"/>
            </a:endParaRPr>
          </a:p>
          <a:p>
            <a:pPr marL="800100" lvl="1" indent="-342900" algn="just">
              <a:buFont typeface="Wingdings" panose="05000000000000000000" charset="0"/>
              <a:buChar char="ü"/>
            </a:pPr>
            <a:r>
              <a:rPr lang="en-US" sz="2200">
                <a:latin typeface="Times New Roman" panose="02020603050405020304" charset="0"/>
                <a:cs typeface="Times New Roman" panose="02020603050405020304" charset="0"/>
              </a:rPr>
              <a:t>Job &amp; Application Management: Manages job postings, applications, and deadline checks.</a:t>
            </a:r>
            <a:endParaRPr lang="en-US" sz="2200">
              <a:latin typeface="Times New Roman" panose="02020603050405020304" charset="0"/>
              <a:cs typeface="Times New Roman" panose="02020603050405020304" charset="0"/>
            </a:endParaRPr>
          </a:p>
          <a:p>
            <a:pPr marL="800100" lvl="1" indent="-342900" algn="just">
              <a:buFont typeface="Wingdings" panose="05000000000000000000" charset="0"/>
              <a:buChar char="ü"/>
            </a:pPr>
            <a:r>
              <a:rPr lang="en-US" sz="2200">
                <a:latin typeface="Times New Roman" panose="02020603050405020304" charset="0"/>
                <a:cs typeface="Times New Roman" panose="02020603050405020304" charset="0"/>
              </a:rPr>
              <a:t>API: Provides endpoints for frontend requests, including resume submission and application status updates.</a:t>
            </a:r>
            <a:endParaRPr lang="en-US" sz="2200">
              <a:latin typeface="Times New Roman" panose="02020603050405020304" charset="0"/>
              <a:cs typeface="Times New Roman" panose="02020603050405020304" charset="0"/>
            </a:endParaRPr>
          </a:p>
          <a:p>
            <a:pPr marL="800100" lvl="1" indent="-342900" algn="just">
              <a:buFont typeface="Wingdings" panose="05000000000000000000" charset="0"/>
              <a:buChar char="ü"/>
            </a:pPr>
            <a:r>
              <a:rPr lang="en-US" sz="2200">
                <a:latin typeface="Times New Roman" panose="02020603050405020304" charset="0"/>
                <a:cs typeface="Times New Roman" panose="02020603050405020304" charset="0"/>
              </a:rPr>
              <a:t>Resume Processing: Extracts and preprocesses resume data to prepare it for AI model analysis.</a:t>
            </a:r>
            <a:endParaRPr lang="en-US" sz="22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IN" altLang="en-US" sz="3000">
                <a:solidFill>
                  <a:schemeClr val="tx2"/>
                </a:solidFill>
                <a:latin typeface="Times New Roman" panose="02020603050405020304" charset="0"/>
                <a:cs typeface="Times New Roman" panose="02020603050405020304" charset="0"/>
                <a:sym typeface="+mn-ea"/>
              </a:rPr>
              <a:t>MODULE 3: RESUME PARSING AND PREPROCESSING</a:t>
            </a:r>
            <a:endParaRPr lang="en-US" sz="3000">
              <a:latin typeface="Times New Roman" panose="02020603050405020304" charset="0"/>
              <a:cs typeface="Times New Roman" panose="02020603050405020304" charset="0"/>
            </a:endParaRPr>
          </a:p>
        </p:txBody>
      </p:sp>
      <p:sp>
        <p:nvSpPr>
          <p:cNvPr id="3" name="Text Box 2"/>
          <p:cNvSpPr txBox="1"/>
          <p:nvPr/>
        </p:nvSpPr>
        <p:spPr>
          <a:xfrm>
            <a:off x="673100" y="2663825"/>
            <a:ext cx="10544810" cy="3522980"/>
          </a:xfrm>
          <a:prstGeom prst="rect">
            <a:avLst/>
          </a:prstGeom>
          <a:noFill/>
        </p:spPr>
        <p:txBody>
          <a:bodyPr wrap="square" rtlCol="0">
            <a:noAutofit/>
          </a:bodyPr>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Role:</a:t>
            </a:r>
            <a:r>
              <a:rPr lang="en-US" sz="2500">
                <a:latin typeface="Times New Roman" panose="02020603050405020304" charset="0"/>
                <a:cs typeface="Times New Roman" panose="02020603050405020304" charset="0"/>
              </a:rPr>
              <a:t> Extracts and cleans data from uploaded resumes to prepare them for AI processing.</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Technologies:</a:t>
            </a:r>
            <a:r>
              <a:rPr lang="en-US" sz="2500">
                <a:latin typeface="Times New Roman" panose="02020603050405020304" charset="0"/>
                <a:cs typeface="Times New Roman" panose="02020603050405020304" charset="0"/>
              </a:rPr>
              <a:t> Libraries like PyPDF2 and nltk for text extraction and natural language processing. The system handles tokenization, lemmatization, and other preprocessing steps.</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a:t>
            </a:r>
            <a:r>
              <a:rPr lang="en-US" sz="2500" b="1">
                <a:latin typeface="Times New Roman" panose="02020603050405020304" charset="0"/>
                <a:cs typeface="Times New Roman" panose="02020603050405020304" charset="0"/>
              </a:rPr>
              <a:t>	Process:</a:t>
            </a:r>
            <a:r>
              <a:rPr lang="en-US" sz="2500">
                <a:latin typeface="Times New Roman" panose="02020603050405020304" charset="0"/>
                <a:cs typeface="Times New Roman" panose="02020603050405020304" charset="0"/>
              </a:rPr>
              <a:t> Text data is extracted, standardized, and formatted to ensure compatibility with Meta Llama 3.1.</a:t>
            </a:r>
            <a:endParaRPr lang="en-US" sz="2500">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sz="3000">
                <a:solidFill>
                  <a:schemeClr val="tx2"/>
                </a:solidFill>
                <a:latin typeface="Times New Roman" panose="02020603050405020304" charset="0"/>
                <a:cs typeface="Times New Roman" panose="02020603050405020304" charset="0"/>
              </a:rPr>
              <a:t>M</a:t>
            </a:r>
            <a:r>
              <a:rPr lang="en-IN" altLang="en-US" sz="3000">
                <a:solidFill>
                  <a:schemeClr val="tx2"/>
                </a:solidFill>
                <a:latin typeface="Times New Roman" panose="02020603050405020304" charset="0"/>
                <a:cs typeface="Times New Roman" panose="02020603050405020304" charset="0"/>
              </a:rPr>
              <a:t>ODULE</a:t>
            </a:r>
            <a:r>
              <a:rPr lang="en-US" sz="3000">
                <a:solidFill>
                  <a:schemeClr val="tx2"/>
                </a:solidFill>
                <a:latin typeface="Times New Roman" panose="02020603050405020304" charset="0"/>
                <a:cs typeface="Times New Roman" panose="02020603050405020304" charset="0"/>
              </a:rPr>
              <a:t> 4: M</a:t>
            </a:r>
            <a:r>
              <a:rPr lang="en-IN" altLang="en-US" sz="3000">
                <a:solidFill>
                  <a:schemeClr val="tx2"/>
                </a:solidFill>
                <a:latin typeface="Times New Roman" panose="02020603050405020304" charset="0"/>
                <a:cs typeface="Times New Roman" panose="02020603050405020304" charset="0"/>
              </a:rPr>
              <a:t>ETA</a:t>
            </a:r>
            <a:r>
              <a:rPr lang="en-US" sz="3000">
                <a:solidFill>
                  <a:schemeClr val="tx2"/>
                </a:solidFill>
                <a:latin typeface="Times New Roman" panose="02020603050405020304" charset="0"/>
                <a:cs typeface="Times New Roman" panose="02020603050405020304" charset="0"/>
              </a:rPr>
              <a:t> L</a:t>
            </a:r>
            <a:r>
              <a:rPr lang="en-IN" altLang="en-US" sz="3000">
                <a:solidFill>
                  <a:schemeClr val="tx2"/>
                </a:solidFill>
                <a:latin typeface="Times New Roman" panose="02020603050405020304" charset="0"/>
                <a:cs typeface="Times New Roman" panose="02020603050405020304" charset="0"/>
              </a:rPr>
              <a:t>LAMA</a:t>
            </a:r>
            <a:r>
              <a:rPr lang="en-US" sz="3000">
                <a:solidFill>
                  <a:schemeClr val="tx2"/>
                </a:solidFill>
                <a:latin typeface="Times New Roman" panose="02020603050405020304" charset="0"/>
                <a:cs typeface="Times New Roman" panose="02020603050405020304" charset="0"/>
              </a:rPr>
              <a:t> 3.1 M</a:t>
            </a:r>
            <a:r>
              <a:rPr lang="en-IN" altLang="en-US" sz="3000">
                <a:solidFill>
                  <a:schemeClr val="tx2"/>
                </a:solidFill>
                <a:latin typeface="Times New Roman" panose="02020603050405020304" charset="0"/>
                <a:cs typeface="Times New Roman" panose="02020603050405020304" charset="0"/>
              </a:rPr>
              <a:t>ODEL</a:t>
            </a:r>
            <a:r>
              <a:rPr lang="en-US" sz="3000">
                <a:solidFill>
                  <a:schemeClr val="tx2"/>
                </a:solidFill>
                <a:latin typeface="Times New Roman" panose="02020603050405020304" charset="0"/>
                <a:cs typeface="Times New Roman" panose="02020603050405020304" charset="0"/>
              </a:rPr>
              <a:t> (AI-</a:t>
            </a:r>
            <a:r>
              <a:rPr lang="en-IN" altLang="en-US" sz="3000">
                <a:solidFill>
                  <a:schemeClr val="tx2"/>
                </a:solidFill>
                <a:latin typeface="Times New Roman" panose="02020603050405020304" charset="0"/>
                <a:cs typeface="Times New Roman" panose="02020603050405020304" charset="0"/>
              </a:rPr>
              <a:t>BASED</a:t>
            </a:r>
            <a:r>
              <a:rPr lang="en-US" sz="3000">
                <a:solidFill>
                  <a:schemeClr val="tx2"/>
                </a:solidFill>
                <a:latin typeface="Times New Roman" panose="02020603050405020304" charset="0"/>
                <a:cs typeface="Times New Roman" panose="02020603050405020304" charset="0"/>
              </a:rPr>
              <a:t> R</a:t>
            </a:r>
            <a:r>
              <a:rPr lang="en-IN" altLang="en-US" sz="3000">
                <a:solidFill>
                  <a:schemeClr val="tx2"/>
                </a:solidFill>
                <a:latin typeface="Times New Roman" panose="02020603050405020304" charset="0"/>
                <a:cs typeface="Times New Roman" panose="02020603050405020304" charset="0"/>
              </a:rPr>
              <a:t>ESUME</a:t>
            </a:r>
            <a:r>
              <a:rPr lang="en-US" sz="3000">
                <a:solidFill>
                  <a:schemeClr val="tx2"/>
                </a:solidFill>
                <a:latin typeface="Times New Roman" panose="02020603050405020304" charset="0"/>
                <a:cs typeface="Times New Roman" panose="02020603050405020304" charset="0"/>
              </a:rPr>
              <a:t> F</a:t>
            </a:r>
            <a:r>
              <a:rPr lang="en-IN" altLang="en-US" sz="3000">
                <a:solidFill>
                  <a:schemeClr val="tx2"/>
                </a:solidFill>
                <a:latin typeface="Times New Roman" panose="02020603050405020304" charset="0"/>
                <a:cs typeface="Times New Roman" panose="02020603050405020304" charset="0"/>
              </a:rPr>
              <a:t>ILTERING</a:t>
            </a:r>
            <a:r>
              <a:rPr lang="en-US" sz="3000">
                <a:solidFill>
                  <a:schemeClr val="tx2"/>
                </a:solidFill>
                <a:latin typeface="Times New Roman" panose="02020603050405020304" charset="0"/>
                <a:cs typeface="Times New Roman" panose="02020603050405020304" charset="0"/>
              </a:rPr>
              <a:t>)</a:t>
            </a:r>
            <a:endParaRPr lang="en-US" sz="3000">
              <a:solidFill>
                <a:schemeClr val="tx2"/>
              </a:solidFill>
              <a:latin typeface="Times New Roman" panose="02020603050405020304" charset="0"/>
              <a:cs typeface="Times New Roman" panose="02020603050405020304" charset="0"/>
            </a:endParaRPr>
          </a:p>
        </p:txBody>
      </p:sp>
      <p:sp>
        <p:nvSpPr>
          <p:cNvPr id="3" name="Text Box 2"/>
          <p:cNvSpPr txBox="1"/>
          <p:nvPr/>
        </p:nvSpPr>
        <p:spPr>
          <a:xfrm>
            <a:off x="690245" y="2545080"/>
            <a:ext cx="10431145" cy="3761740"/>
          </a:xfrm>
          <a:prstGeom prst="rect">
            <a:avLst/>
          </a:prstGeom>
          <a:noFill/>
        </p:spPr>
        <p:txBody>
          <a:bodyPr wrap="square" rtlCol="0">
            <a:noAutofit/>
          </a:bodyPr>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Role:</a:t>
            </a:r>
            <a:r>
              <a:rPr lang="en-US" sz="2500">
                <a:latin typeface="Times New Roman" panose="02020603050405020304" charset="0"/>
                <a:cs typeface="Times New Roman" panose="02020603050405020304" charset="0"/>
              </a:rPr>
              <a:t> The core component that ranks resumes based on relevance to job descriptions. It evaluates candidates by matching their qualifications, skills, and experiences to job requirements.</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Technologies:</a:t>
            </a:r>
            <a:r>
              <a:rPr lang="en-US" sz="2500">
                <a:latin typeface="Times New Roman" panose="02020603050405020304" charset="0"/>
                <a:cs typeface="Times New Roman" panose="02020603050405020304" charset="0"/>
              </a:rPr>
              <a:t> PyTorch and Hugging Face Transformers are used to implement and run the Meta Llama 3.1 model.</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Process:</a:t>
            </a:r>
            <a:r>
              <a:rPr lang="en-US" sz="2500">
                <a:latin typeface="Times New Roman" panose="02020603050405020304" charset="0"/>
                <a:cs typeface="Times New Roman" panose="02020603050405020304" charset="0"/>
              </a:rPr>
              <a:t> After resumes are preprocessed, they are fed into the model, which outputs a ranking score. Resumes are then sorted based on their scores, identifying the top candidates.</a:t>
            </a:r>
            <a:endParaRPr lang="en-US" sz="2500">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sz="3000">
                <a:solidFill>
                  <a:schemeClr val="tx2"/>
                </a:solidFill>
                <a:latin typeface="Times New Roman" panose="02020603050405020304" charset="0"/>
                <a:cs typeface="Times New Roman" panose="02020603050405020304" charset="0"/>
              </a:rPr>
              <a:t>M</a:t>
            </a:r>
            <a:r>
              <a:rPr lang="en-IN" altLang="en-US" sz="3000">
                <a:solidFill>
                  <a:schemeClr val="tx2"/>
                </a:solidFill>
                <a:latin typeface="Times New Roman" panose="02020603050405020304" charset="0"/>
                <a:cs typeface="Times New Roman" panose="02020603050405020304" charset="0"/>
              </a:rPr>
              <a:t>ODULE</a:t>
            </a:r>
            <a:r>
              <a:rPr lang="en-US" sz="3000">
                <a:solidFill>
                  <a:schemeClr val="tx2"/>
                </a:solidFill>
                <a:latin typeface="Times New Roman" panose="02020603050405020304" charset="0"/>
                <a:cs typeface="Times New Roman" panose="02020603050405020304" charset="0"/>
              </a:rPr>
              <a:t> 5: D</a:t>
            </a:r>
            <a:r>
              <a:rPr lang="en-IN" altLang="en-US" sz="3000">
                <a:solidFill>
                  <a:schemeClr val="tx2"/>
                </a:solidFill>
                <a:latin typeface="Times New Roman" panose="02020603050405020304" charset="0"/>
                <a:cs typeface="Times New Roman" panose="02020603050405020304" charset="0"/>
              </a:rPr>
              <a:t>ATABASE</a:t>
            </a:r>
            <a:endParaRPr lang="en-IN" altLang="en-US" sz="3000">
              <a:solidFill>
                <a:schemeClr val="tx2"/>
              </a:solidFill>
              <a:latin typeface="Times New Roman" panose="02020603050405020304" charset="0"/>
              <a:cs typeface="Times New Roman" panose="02020603050405020304" charset="0"/>
            </a:endParaRPr>
          </a:p>
        </p:txBody>
      </p:sp>
      <p:sp>
        <p:nvSpPr>
          <p:cNvPr id="3" name="Text Box 2"/>
          <p:cNvSpPr txBox="1"/>
          <p:nvPr/>
        </p:nvSpPr>
        <p:spPr>
          <a:xfrm>
            <a:off x="603885" y="2493010"/>
            <a:ext cx="10149205" cy="3114040"/>
          </a:xfrm>
          <a:prstGeom prst="rect">
            <a:avLst/>
          </a:prstGeom>
          <a:noFill/>
        </p:spPr>
        <p:txBody>
          <a:bodyPr wrap="square" rtlCol="0">
            <a:noAutofit/>
          </a:bodyPr>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Role:</a:t>
            </a:r>
            <a:r>
              <a:rPr lang="en-US" sz="2500">
                <a:latin typeface="Times New Roman" panose="02020603050405020304" charset="0"/>
                <a:cs typeface="Times New Roman" panose="02020603050405020304" charset="0"/>
              </a:rPr>
              <a:t> Stores user profiles, job roles, applications, and resume data.</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Technologies: </a:t>
            </a:r>
            <a:r>
              <a:rPr lang="en-US" sz="2500">
                <a:latin typeface="Times New Roman" panose="02020603050405020304" charset="0"/>
                <a:cs typeface="Times New Roman" panose="02020603050405020304" charset="0"/>
              </a:rPr>
              <a:t>Relational databases like MySQL or PostgreSQL, or a NoSQL database like MongoDB.</a:t>
            </a:r>
            <a:endParaRPr lang="en-US" sz="2500">
              <a:latin typeface="Times New Roman" panose="02020603050405020304" charset="0"/>
              <a:cs typeface="Times New Roman" panose="02020603050405020304" charset="0"/>
            </a:endParaRPr>
          </a:p>
          <a:p>
            <a:pPr algn="just"/>
            <a:r>
              <a:rPr lang="en-US" sz="2500">
                <a:latin typeface="Times New Roman" panose="02020603050405020304" charset="0"/>
                <a:cs typeface="Times New Roman" panose="02020603050405020304" charset="0"/>
              </a:rPr>
              <a:t>•	</a:t>
            </a:r>
            <a:r>
              <a:rPr lang="en-US" sz="2500" b="1">
                <a:latin typeface="Times New Roman" panose="02020603050405020304" charset="0"/>
                <a:cs typeface="Times New Roman" panose="02020603050405020304" charset="0"/>
              </a:rPr>
              <a:t>Data Management:</a:t>
            </a:r>
            <a:r>
              <a:rPr lang="en-US" sz="2500">
                <a:latin typeface="Times New Roman" panose="02020603050405020304" charset="0"/>
                <a:cs typeface="Times New Roman" panose="02020603050405020304" charset="0"/>
              </a:rPr>
              <a:t> Manages structured data for candidate profiles, job details, and ranked resumes, enabling efficient retrieval during admin review.</a:t>
            </a:r>
            <a:endParaRPr lang="en-US" sz="2500">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60" y="92710"/>
            <a:ext cx="10972800" cy="178498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WATERFALL MODEL</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737235" y="2420620"/>
            <a:ext cx="10882630" cy="4197985"/>
          </a:xfrm>
          <a:prstGeom prst="rect">
            <a:avLst/>
          </a:prstGeom>
        </p:spPr>
        <p:txBody>
          <a:bodyPr>
            <a:noAutofit/>
          </a:bodyPr>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rPr>
              <a:t>For the Job Fit Pro project, which automates resume filtering for companies using the Meta Llama 3.1 8b instruct model, we followed the Waterfall Model, a structured, sequential development approach. In the Requirements Gathering and Analysis phase,identif</a:t>
            </a:r>
            <a:r>
              <a:rPr lang="en-IN" altLang="en-US" sz="2500">
                <a:latin typeface="Times New Roman" panose="02020603050405020304"/>
                <a:ea typeface="SimSun" panose="02010600030101010101" pitchFamily="2" charset="-122"/>
              </a:rPr>
              <a:t>ied</a:t>
            </a:r>
            <a:r>
              <a:rPr lang="en-US" altLang="zh-CN" sz="2500">
                <a:latin typeface="Times New Roman" panose="02020603050405020304"/>
                <a:ea typeface="SimSun" panose="02010600030101010101" pitchFamily="2" charset="-122"/>
              </a:rPr>
              <a:t> core functionalities, such as user login, job search, application submission, and resume ranking, while determining the technical stack (Django for the backend, HTML/CSS for the frontend, and Meta Llama for </a:t>
            </a:r>
            <a:r>
              <a:rPr lang="en-IN" altLang="en-US" sz="2500">
                <a:latin typeface="Times New Roman" panose="02020603050405020304"/>
                <a:ea typeface="SimSun" panose="02010600030101010101" pitchFamily="2" charset="-122"/>
              </a:rPr>
              <a:t>AI</a:t>
            </a:r>
            <a:r>
              <a:rPr lang="en-US" altLang="zh-CN" sz="2500">
                <a:latin typeface="Times New Roman" panose="02020603050405020304"/>
                <a:ea typeface="SimSun" panose="02010600030101010101" pitchFamily="2" charset="-122"/>
              </a:rPr>
              <a:t>-</a:t>
            </a:r>
            <a:r>
              <a:rPr lang="en-IN" altLang="en-US" sz="2500">
                <a:latin typeface="Times New Roman" panose="02020603050405020304"/>
                <a:ea typeface="SimSun" panose="02010600030101010101" pitchFamily="2" charset="-122"/>
              </a:rPr>
              <a:t>Model </a:t>
            </a:r>
            <a:r>
              <a:rPr lang="en-US" altLang="zh-CN" sz="2500">
                <a:latin typeface="Times New Roman" panose="02020603050405020304"/>
                <a:ea typeface="SimSun" panose="02010600030101010101" pitchFamily="2" charset="-122"/>
              </a:rPr>
              <a:t>based resume evaluation). </a:t>
            </a:r>
            <a:endParaRPr lang="en-US" altLang="zh-CN" sz="2500">
              <a:latin typeface="Times New Roman" panose="02020603050405020304"/>
              <a:ea typeface="SimSun" panose="02010600030101010101" pitchFamily="2" charset="-122"/>
            </a:endParaRPr>
          </a:p>
        </p:txBody>
      </p:sp>
      <p:sp>
        <p:nvSpPr>
          <p:cNvPr id="3" name="Text Box 2"/>
          <p:cNvSpPr txBox="1"/>
          <p:nvPr/>
        </p:nvSpPr>
        <p:spPr>
          <a:xfrm>
            <a:off x="2273935" y="2079625"/>
            <a:ext cx="4064000" cy="306705"/>
          </a:xfrm>
          <a:prstGeom prst="rect">
            <a:avLst/>
          </a:prstGeom>
          <a:noFill/>
        </p:spPr>
        <p:txBody>
          <a:bodyPr wrap="square" rtlCol="0">
            <a:spAutoFit/>
          </a:bodyPr>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60" y="92710"/>
            <a:ext cx="10972800" cy="182689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WATERFALL MODEL</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737235" y="2420620"/>
            <a:ext cx="10882630" cy="4197985"/>
          </a:xfrm>
          <a:prstGeom prst="rect">
            <a:avLst/>
          </a:prstGeom>
        </p:spPr>
        <p:txBody>
          <a:bodyPr>
            <a:noAutofit/>
          </a:bodyPr>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sym typeface="+mn-ea"/>
              </a:rPr>
              <a:t>During System Design, we planned a robust architecture, defining components like User, JobPosting, Application, and Admin, and developed UI mockups for intuitive navigation. The Implementation phase saw the translation of design into code, with Django handling backend logic and </a:t>
            </a:r>
            <a:r>
              <a:rPr lang="en-IN" altLang="en-US" sz="2500">
                <a:latin typeface="Times New Roman" panose="02020603050405020304"/>
                <a:ea typeface="SimSun" panose="02010600030101010101" pitchFamily="2" charset="-122"/>
                <a:sym typeface="+mn-ea"/>
              </a:rPr>
              <a:t>AI</a:t>
            </a:r>
            <a:r>
              <a:rPr lang="en-US" altLang="zh-CN" sz="2500">
                <a:latin typeface="Times New Roman" panose="02020603050405020304"/>
                <a:ea typeface="SimSun" panose="02010600030101010101" pitchFamily="2" charset="-122"/>
                <a:sym typeface="+mn-ea"/>
              </a:rPr>
              <a:t> model integration for automated resume filtering. Frontend development ensured a user-friendly interface for candidates and admins. Unit Testing was performed on each module to ensure functionality, covering areas like login, application submission, and resume ranking. </a:t>
            </a:r>
            <a:endParaRPr lang="en-US" altLang="zh-CN" sz="2500">
              <a:latin typeface="Times New Roman" panose="02020603050405020304"/>
              <a:ea typeface="SimSun"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60" y="92710"/>
            <a:ext cx="10972800" cy="175514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WATERFALL MODEL</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737235" y="2420620"/>
            <a:ext cx="10882630" cy="4197985"/>
          </a:xfrm>
          <a:prstGeom prst="rect">
            <a:avLst/>
          </a:prstGeom>
        </p:spPr>
        <p:txBody>
          <a:bodyPr>
            <a:noAutofit/>
          </a:bodyPr>
          <a:p>
            <a:pPr marL="0" indent="0" algn="just" defTabSz="266700">
              <a:lnSpc>
                <a:spcPct val="150000"/>
              </a:lnSpc>
              <a:spcBef>
                <a:spcPct val="0"/>
              </a:spcBef>
              <a:spcAft>
                <a:spcPct val="0"/>
              </a:spcAft>
            </a:pPr>
            <a:r>
              <a:rPr lang="en-US" altLang="zh-CN" sz="2500">
                <a:latin typeface="Times New Roman" panose="02020603050405020304"/>
                <a:ea typeface="SimSun" panose="02010600030101010101" pitchFamily="2" charset="-122"/>
                <a:sym typeface="+mn-ea"/>
              </a:rPr>
              <a:t>Following this, the system was deployed, with Django and Meta Llama seamlessly integrated, ensuring smooth user interaction. Finally, maintenance plans were established for ongoing system monitoring and updates. The Waterfall Model facilitated a clear, methodical progression through each phase, ensuring that each requirement was thoroughly addressed before moving on to the next, providing a stable foundation for the final application.</a:t>
            </a:r>
            <a:r>
              <a:rPr lang="en-IN" altLang="en-US" sz="2500">
                <a:latin typeface="Times New Roman" panose="02020603050405020304"/>
                <a:ea typeface="SimSun" panose="02010600030101010101" pitchFamily="2" charset="-122"/>
                <a:sym typeface="+mn-ea"/>
              </a:rPr>
              <a:t>  </a:t>
            </a:r>
            <a:endParaRPr lang="en-US" altLang="zh-CN" sz="2500">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endParaRPr lang="en-US" altLang="zh-CN" sz="2500">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endParaRPr lang="en-US" altLang="zh-CN" sz="2500">
              <a:latin typeface="Times New Roman" panose="02020603050405020304"/>
              <a:ea typeface="SimSun"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60" y="92710"/>
            <a:ext cx="10972800" cy="192913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UNIT TESTING</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523875" y="2383790"/>
            <a:ext cx="10667365" cy="4382135"/>
          </a:xfrm>
          <a:prstGeom prst="rect">
            <a:avLst/>
          </a:prstGeom>
        </p:spPr>
        <p:txBody>
          <a:bodyPr>
            <a:noAutofit/>
          </a:bodyPr>
          <a:p>
            <a:pPr marL="0" indent="0" algn="just" defTabSz="266700">
              <a:lnSpc>
                <a:spcPct val="150000"/>
              </a:lnSpc>
              <a:spcBef>
                <a:spcPct val="0"/>
              </a:spcBef>
              <a:spcAft>
                <a:spcPct val="0"/>
              </a:spcAft>
            </a:pPr>
            <a:r>
              <a:rPr lang="en-US" altLang="zh-CN" sz="2500" b="1">
                <a:latin typeface="Times New Roman" panose="02020603050405020304"/>
                <a:ea typeface="SimSun" panose="02010600030101010101" pitchFamily="2" charset="-122"/>
              </a:rPr>
              <a:t>Test Case 1: UploadedFilesModelTest</a:t>
            </a:r>
            <a:endParaRPr lang="en-US" altLang="zh-CN" sz="2500" b="1">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r>
              <a:rPr lang="en-US" altLang="zh-CN" sz="2500" b="1">
                <a:latin typeface="Times New Roman" panose="02020603050405020304"/>
                <a:ea typeface="SimSun" panose="02010600030101010101" pitchFamily="2" charset="-122"/>
              </a:rPr>
              <a:t>Description:</a:t>
            </a:r>
            <a:r>
              <a:rPr lang="en-US" altLang="zh-CN" sz="2500">
                <a:latin typeface="Times New Roman" panose="02020603050405020304"/>
                <a:ea typeface="SimSun" panose="02010600030101010101" pitchFamily="2" charset="-122"/>
              </a:rPr>
              <a:t> This test creates mock files (resume2.pdf for resume and job</a:t>
            </a:r>
            <a:r>
              <a:rPr lang="en-IN" altLang="en-US" sz="2500">
                <a:latin typeface="Times New Roman" panose="02020603050405020304"/>
                <a:ea typeface="SimSun" panose="02010600030101010101" pitchFamily="2" charset="-122"/>
              </a:rPr>
              <a:t>_</a:t>
            </a:r>
            <a:r>
              <a:rPr lang="en-US" altLang="zh-CN" sz="2500">
                <a:latin typeface="Times New Roman" panose="02020603050405020304"/>
                <a:ea typeface="SimSun" panose="02010600030101010101" pitchFamily="2" charset="-122"/>
              </a:rPr>
              <a:t>description.pdf for the job description) using SimpleUploadedFile. It then instantiates the UploadedFiles model with these files and verifies if the stored resume file name starts with "resumes/resume2", ensuring files are saved with a structured naming convention.</a:t>
            </a:r>
            <a:endParaRPr lang="en-US" altLang="zh-CN" sz="2500">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endParaRPr lang="en-US" altLang="zh-CN" sz="2500">
              <a:latin typeface="Times New Roman" panose="02020603050405020304"/>
              <a:ea typeface="SimSun"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594360" y="102875"/>
            <a:ext cx="10873740" cy="168020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rgbClr val="5D7C3F"/>
                </a:solidFill>
                <a:latin typeface="Times New Roman" panose="02020603050405020304"/>
                <a:ea typeface="Times New Roman" panose="02020603050405020304"/>
                <a:cs typeface="Times New Roman" panose="02020603050405020304"/>
                <a:sym typeface="Times New Roman" panose="02020603050405020304"/>
              </a:rPr>
              <a:t>INTRODUCTION</a:t>
            </a:r>
            <a:endParaRPr sz="3000">
              <a:solidFill>
                <a:srgbClr val="5D7C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4" name="Google Shape;154;p17"/>
          <p:cNvSpPr txBox="1"/>
          <p:nvPr>
            <p:ph type="body" idx="1"/>
          </p:nvPr>
        </p:nvSpPr>
        <p:spPr>
          <a:xfrm>
            <a:off x="2555700" y="2382750"/>
            <a:ext cx="8912400" cy="3700500"/>
          </a:xfrm>
          <a:prstGeom prst="rect">
            <a:avLst/>
          </a:prstGeom>
          <a:noFill/>
          <a:ln>
            <a:noFill/>
          </a:ln>
        </p:spPr>
        <p:txBody>
          <a:bodyPr spcFirstLastPara="1" wrap="square" lIns="0" tIns="228600" rIns="0" bIns="0" anchor="t" anchorCtr="0">
            <a:normAutofit/>
          </a:bodyPr>
          <a:lstStyle/>
          <a:p>
            <a:pPr marL="283210" lvl="0" indent="0" algn="l" rtl="0">
              <a:lnSpc>
                <a:spcPct val="90000"/>
              </a:lnSpc>
              <a:spcBef>
                <a:spcPts val="1800"/>
              </a:spcBef>
              <a:spcAft>
                <a:spcPts val="0"/>
              </a:spcAft>
              <a:buNone/>
            </a:pPr>
          </a:p>
          <a:p>
            <a:pPr marL="283210" lvl="0" indent="-156210" algn="l" rtl="0">
              <a:lnSpc>
                <a:spcPct val="90000"/>
              </a:lnSpc>
              <a:spcBef>
                <a:spcPts val="1800"/>
              </a:spcBef>
              <a:spcAft>
                <a:spcPts val="0"/>
              </a:spcAft>
              <a:buClr>
                <a:schemeClr val="dk1"/>
              </a:buClr>
              <a:buSzPts val="2000"/>
              <a:buFont typeface="Arial" panose="020B0604020202020204"/>
              <a:buNone/>
            </a:pPr>
          </a:p>
        </p:txBody>
      </p:sp>
      <p:grpSp>
        <p:nvGrpSpPr>
          <p:cNvPr id="155" name="Google Shape;155;p17"/>
          <p:cNvGrpSpPr/>
          <p:nvPr/>
        </p:nvGrpSpPr>
        <p:grpSpPr>
          <a:xfrm rot="5400000" flipH="1">
            <a:off x="0" y="3900132"/>
            <a:ext cx="2959226" cy="2959226"/>
            <a:chOff x="0" y="12289"/>
            <a:chExt cx="3550" cy="3551"/>
          </a:xfrm>
        </p:grpSpPr>
        <p:sp>
          <p:nvSpPr>
            <p:cNvPr id="156" name="Google Shape;156;p1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7" name="Google Shape;157;p1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8" name="Google Shape;158;p1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59" name="Google Shape;159;p17"/>
          <p:cNvSpPr txBox="1"/>
          <p:nvPr/>
        </p:nvSpPr>
        <p:spPr>
          <a:xfrm>
            <a:off x="6396925" y="1499200"/>
            <a:ext cx="5825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60" name="Google Shape;160;p17"/>
          <p:cNvSpPr txBox="1"/>
          <p:nvPr/>
        </p:nvSpPr>
        <p:spPr>
          <a:xfrm>
            <a:off x="1481800" y="2467755"/>
            <a:ext cx="1046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61" name="Google Shape;161;p17"/>
          <p:cNvSpPr txBox="1"/>
          <p:nvPr/>
        </p:nvSpPr>
        <p:spPr>
          <a:xfrm>
            <a:off x="1148325" y="2717100"/>
            <a:ext cx="101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62" name="Google Shape;162;p17"/>
          <p:cNvSpPr txBox="1"/>
          <p:nvPr/>
        </p:nvSpPr>
        <p:spPr>
          <a:xfrm>
            <a:off x="161550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63" name="Google Shape;163;p17"/>
          <p:cNvSpPr txBox="1"/>
          <p:nvPr/>
        </p:nvSpPr>
        <p:spPr>
          <a:xfrm>
            <a:off x="200375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4" name="Google Shape;164;p17"/>
          <p:cNvSpPr txBox="1"/>
          <p:nvPr/>
        </p:nvSpPr>
        <p:spPr>
          <a:xfrm>
            <a:off x="927735" y="2572385"/>
            <a:ext cx="10021570" cy="2874645"/>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Clr>
                <a:schemeClr val="dk1"/>
              </a:buClr>
              <a:buSzPts val="1100"/>
              <a:buFont typeface="Arial" panose="020B0604020202020204"/>
              <a:buNone/>
            </a:pP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Job FitPro is an innovative platform designed to automate and enhance the recruitment process by leveraging </a:t>
            </a:r>
            <a:r>
              <a:rPr lang="en-US" sz="2500">
                <a:latin typeface="Times New Roman" panose="02020603050405020304"/>
                <a:ea typeface="Times New Roman" panose="02020603050405020304"/>
                <a:cs typeface="Times New Roman" panose="02020603050405020304"/>
                <a:sym typeface="Times New Roman" panose="02020603050405020304"/>
              </a:rPr>
              <a:t>Meta Llama 3.1, a large language model</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It streamlines resume filtering, candidate matching, and ranking, allowing companies to efficiently identify top talent while minimizing manual effort. The platform is tailored to improve accuracy, scalability, and the overall candidate experience, making recruitment faster, fairer, and more effective.</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a:solidFill>
                <a:schemeClr val="dk1"/>
              </a:solidFill>
              <a:latin typeface="Libre Franklin"/>
              <a:ea typeface="Libre Franklin"/>
              <a:cs typeface="Libre Franklin"/>
              <a:sym typeface="Libre Frankli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60" y="92710"/>
            <a:ext cx="10972800" cy="182689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UNIT TESTING</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401320" y="2561590"/>
            <a:ext cx="11222355" cy="4204335"/>
          </a:xfrm>
          <a:prstGeom prst="rect">
            <a:avLst/>
          </a:prstGeom>
        </p:spPr>
        <p:txBody>
          <a:bodyPr>
            <a:noAutofit/>
          </a:bodyPr>
          <a:p>
            <a:pPr marL="0" indent="0" algn="just" defTabSz="266700">
              <a:lnSpc>
                <a:spcPct val="150000"/>
              </a:lnSpc>
              <a:spcBef>
                <a:spcPct val="0"/>
              </a:spcBef>
              <a:spcAft>
                <a:spcPct val="0"/>
              </a:spcAft>
            </a:pPr>
            <a:r>
              <a:rPr lang="en-US" altLang="zh-CN" sz="2500" b="1">
                <a:latin typeface="Times New Roman" panose="02020603050405020304"/>
                <a:ea typeface="SimSun" panose="02010600030101010101" pitchFamily="2" charset="-122"/>
              </a:rPr>
              <a:t>Test Case 2: ResumeAnalysisFunctionTest</a:t>
            </a:r>
            <a:endParaRPr lang="en-US" altLang="zh-CN" sz="2500" b="1">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r>
              <a:rPr lang="en-US" altLang="zh-CN" sz="2500" b="1">
                <a:latin typeface="Times New Roman" panose="02020603050405020304"/>
                <a:ea typeface="SimSun" panose="02010600030101010101" pitchFamily="2" charset="-122"/>
              </a:rPr>
              <a:t>Description:</a:t>
            </a:r>
            <a:r>
              <a:rPr lang="en-US" altLang="zh-CN" sz="2500">
                <a:latin typeface="Times New Roman" panose="02020603050405020304"/>
                <a:ea typeface="SimSun" panose="02010600030101010101" pitchFamily="2" charset="-122"/>
              </a:rPr>
              <a:t> This unit test directly tests the analysis function, using a mock resume text containing technical skills and a job description text with similar requirements. The test checks if the function returns a response containing a "percentage" key, indicating the match score between resume and job description.</a:t>
            </a:r>
            <a:endParaRPr lang="en-US" altLang="zh-CN" sz="2500">
              <a:latin typeface="Times New Roman" panose="02020603050405020304"/>
              <a:ea typeface="SimSun"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60" y="92710"/>
            <a:ext cx="10972800" cy="1818005"/>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rPr>
              <a:t>UNIT TESTING</a:t>
            </a:r>
            <a:endParaRPr lang="en-IN"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532765" y="2561590"/>
            <a:ext cx="10915650" cy="4204335"/>
          </a:xfrm>
          <a:prstGeom prst="rect">
            <a:avLst/>
          </a:prstGeom>
        </p:spPr>
        <p:txBody>
          <a:bodyPr>
            <a:noAutofit/>
          </a:bodyPr>
          <a:p>
            <a:pPr marL="0" indent="0" algn="just" defTabSz="266700">
              <a:lnSpc>
                <a:spcPct val="150000"/>
              </a:lnSpc>
              <a:spcBef>
                <a:spcPct val="0"/>
              </a:spcBef>
              <a:spcAft>
                <a:spcPct val="0"/>
              </a:spcAft>
            </a:pPr>
            <a:r>
              <a:rPr lang="en-US" altLang="zh-CN" sz="2500" b="1">
                <a:latin typeface="Times New Roman" panose="02020603050405020304"/>
                <a:ea typeface="SimSun" panose="02010600030101010101" pitchFamily="2" charset="-122"/>
              </a:rPr>
              <a:t>Test Case 3: FileUploadViewTest</a:t>
            </a:r>
            <a:endParaRPr lang="en-US" altLang="zh-CN" sz="2500" b="1">
              <a:latin typeface="Times New Roman" panose="02020603050405020304"/>
              <a:ea typeface="SimSun" panose="02010600030101010101" pitchFamily="2" charset="-122"/>
            </a:endParaRPr>
          </a:p>
          <a:p>
            <a:pPr marL="0" indent="0" algn="just" defTabSz="266700">
              <a:lnSpc>
                <a:spcPct val="150000"/>
              </a:lnSpc>
              <a:spcBef>
                <a:spcPct val="0"/>
              </a:spcBef>
              <a:spcAft>
                <a:spcPct val="0"/>
              </a:spcAft>
            </a:pPr>
            <a:r>
              <a:rPr lang="en-US" altLang="zh-CN" sz="2500" b="1">
                <a:latin typeface="Times New Roman" panose="02020603050405020304"/>
                <a:ea typeface="SimSun" panose="02010600030101010101" pitchFamily="2" charset="-122"/>
              </a:rPr>
              <a:t>Description:</a:t>
            </a:r>
            <a:r>
              <a:rPr lang="en-US" altLang="zh-CN" sz="2500">
                <a:latin typeface="Times New Roman" panose="02020603050405020304"/>
                <a:ea typeface="SimSun" panose="02010600030101010101" pitchFamily="2" charset="-122"/>
              </a:rPr>
              <a:t> This test simulates a file upload and text submission through the Django test client. A sample PDF file (resume2.pdf) and job description text are provided. The test then posts this data to the </a:t>
            </a:r>
            <a:r>
              <a:rPr lang="en-IN" altLang="en-US" sz="2500">
                <a:latin typeface="Times New Roman" panose="02020603050405020304"/>
                <a:ea typeface="SimSun" panose="02010600030101010101" pitchFamily="2" charset="-122"/>
              </a:rPr>
              <a:t>apply </a:t>
            </a:r>
            <a:r>
              <a:rPr lang="en-US" altLang="zh-CN" sz="2500">
                <a:latin typeface="Times New Roman" panose="02020603050405020304"/>
                <a:ea typeface="SimSun" panose="02010600030101010101" pitchFamily="2" charset="-122"/>
              </a:rPr>
              <a:t>view, validating that the response status is 200 and contains the expected keyword ("result") to confirm successful processing.</a:t>
            </a:r>
            <a:endParaRPr lang="en-US" altLang="zh-CN" sz="2500">
              <a:latin typeface="Times New Roman" panose="02020603050405020304"/>
              <a:ea typeface="SimSun"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TESTING</a:t>
            </a: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descr="Screenshot 2024-11-06 215201"/>
          <p:cNvPicPr>
            <a:picLocks noChangeAspect="1"/>
          </p:cNvPicPr>
          <p:nvPr/>
        </p:nvPicPr>
        <p:blipFill>
          <a:blip r:embed="rId1"/>
          <a:stretch>
            <a:fillRect/>
          </a:stretch>
        </p:blipFill>
        <p:spPr>
          <a:xfrm>
            <a:off x="407035" y="2564765"/>
            <a:ext cx="4775200" cy="3896995"/>
          </a:xfrm>
          <a:prstGeom prst="rect">
            <a:avLst/>
          </a:prstGeom>
        </p:spPr>
      </p:pic>
      <p:pic>
        <p:nvPicPr>
          <p:cNvPr id="4" name="Picture 3" descr="Screenshot 2024-11-06 220929"/>
          <p:cNvPicPr>
            <a:picLocks noChangeAspect="1"/>
          </p:cNvPicPr>
          <p:nvPr/>
        </p:nvPicPr>
        <p:blipFill>
          <a:blip r:embed="rId2"/>
          <a:stretch>
            <a:fillRect/>
          </a:stretch>
        </p:blipFill>
        <p:spPr>
          <a:xfrm>
            <a:off x="5704205" y="2492375"/>
            <a:ext cx="5951220" cy="28340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TESTING</a:t>
            </a: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527050" y="2708910"/>
            <a:ext cx="5212715" cy="2144395"/>
          </a:xfrm>
          <a:prstGeom prst="rect">
            <a:avLst/>
          </a:prstGeom>
        </p:spPr>
      </p:pic>
      <p:pic>
        <p:nvPicPr>
          <p:cNvPr id="6" name="Picture 6" descr="C:\Users\DELL\AppData\Local\Packages\5319275A.WhatsAppDesktop_cv1g1gvanyjgm\TempState\07FC15C9D169EE48573EDD749D25945D\WhatsApp Image 2024-11-10 at 18.52.58_d2cd0df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942330" y="2061210"/>
            <a:ext cx="5557520" cy="37249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SAMPLE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1" name="Picture 10" descr="Screenshot 2024-11-06 221654"/>
          <p:cNvPicPr>
            <a:picLocks noChangeAspect="1"/>
          </p:cNvPicPr>
          <p:nvPr/>
        </p:nvPicPr>
        <p:blipFill>
          <a:blip r:embed="rId1"/>
          <a:stretch>
            <a:fillRect/>
          </a:stretch>
        </p:blipFill>
        <p:spPr>
          <a:xfrm>
            <a:off x="6311900" y="2050415"/>
            <a:ext cx="5756275" cy="3970655"/>
          </a:xfrm>
          <a:prstGeom prst="rect">
            <a:avLst/>
          </a:prstGeom>
        </p:spPr>
      </p:pic>
      <p:pic>
        <p:nvPicPr>
          <p:cNvPr id="2" name="Picture 1"/>
          <p:cNvPicPr>
            <a:picLocks noChangeAspect="1"/>
          </p:cNvPicPr>
          <p:nvPr/>
        </p:nvPicPr>
        <p:blipFill>
          <a:blip r:embed="rId2"/>
          <a:stretch>
            <a:fillRect/>
          </a:stretch>
        </p:blipFill>
        <p:spPr>
          <a:xfrm>
            <a:off x="262890" y="2049780"/>
            <a:ext cx="5852795" cy="39712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SAMPLE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91135" y="2016760"/>
            <a:ext cx="5904865" cy="3803650"/>
          </a:xfrm>
          <a:prstGeom prst="rect">
            <a:avLst/>
          </a:prstGeom>
        </p:spPr>
      </p:pic>
      <p:pic>
        <p:nvPicPr>
          <p:cNvPr id="3" name="Picture 2"/>
          <p:cNvPicPr>
            <a:picLocks noChangeAspect="1"/>
          </p:cNvPicPr>
          <p:nvPr/>
        </p:nvPicPr>
        <p:blipFill>
          <a:blip r:embed="rId2"/>
          <a:stretch>
            <a:fillRect/>
          </a:stretch>
        </p:blipFill>
        <p:spPr>
          <a:xfrm>
            <a:off x="6259195" y="2044700"/>
            <a:ext cx="5828665" cy="37719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SAMPLE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descr="Screenshot 2024-11-06 221746"/>
          <p:cNvPicPr>
            <a:picLocks noChangeAspect="1"/>
          </p:cNvPicPr>
          <p:nvPr/>
        </p:nvPicPr>
        <p:blipFill>
          <a:blip r:embed="rId1"/>
          <a:stretch>
            <a:fillRect/>
          </a:stretch>
        </p:blipFill>
        <p:spPr>
          <a:xfrm>
            <a:off x="191135" y="1916430"/>
            <a:ext cx="6002655" cy="3649345"/>
          </a:xfrm>
          <a:prstGeom prst="rect">
            <a:avLst/>
          </a:prstGeom>
        </p:spPr>
      </p:pic>
      <p:pic>
        <p:nvPicPr>
          <p:cNvPr id="2" name="Picture 1" descr="Screenshot 2024-11-06 221805"/>
          <p:cNvPicPr>
            <a:picLocks noChangeAspect="1"/>
          </p:cNvPicPr>
          <p:nvPr/>
        </p:nvPicPr>
        <p:blipFill>
          <a:blip r:embed="rId2"/>
          <a:stretch>
            <a:fillRect/>
          </a:stretch>
        </p:blipFill>
        <p:spPr>
          <a:xfrm>
            <a:off x="6312535" y="1916430"/>
            <a:ext cx="5678805" cy="35655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SAMPLE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 name="Picture 5"/>
          <p:cNvPicPr>
            <a:picLocks noChangeAspect="1"/>
          </p:cNvPicPr>
          <p:nvPr/>
        </p:nvPicPr>
        <p:blipFill>
          <a:blip r:embed="rId1"/>
          <a:stretch>
            <a:fillRect/>
          </a:stretch>
        </p:blipFill>
        <p:spPr>
          <a:xfrm>
            <a:off x="191135" y="2040890"/>
            <a:ext cx="5241290" cy="3591560"/>
          </a:xfrm>
          <a:prstGeom prst="rect">
            <a:avLst/>
          </a:prstGeom>
        </p:spPr>
      </p:pic>
      <p:pic>
        <p:nvPicPr>
          <p:cNvPr id="2" name="Picture 1"/>
          <p:cNvPicPr>
            <a:picLocks noChangeAspect="1"/>
          </p:cNvPicPr>
          <p:nvPr/>
        </p:nvPicPr>
        <p:blipFill>
          <a:blip r:embed="rId2"/>
          <a:stretch>
            <a:fillRect/>
          </a:stretch>
        </p:blipFill>
        <p:spPr>
          <a:xfrm>
            <a:off x="5845810" y="2110740"/>
            <a:ext cx="5933440" cy="33870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SAMPLE OUTPUTS</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descr="Screenshot 2024-11-06 221730"/>
          <p:cNvPicPr>
            <a:picLocks noChangeAspect="1"/>
          </p:cNvPicPr>
          <p:nvPr/>
        </p:nvPicPr>
        <p:blipFill>
          <a:blip r:embed="rId1"/>
          <a:stretch>
            <a:fillRect/>
          </a:stretch>
        </p:blipFill>
        <p:spPr>
          <a:xfrm>
            <a:off x="1056005" y="2420620"/>
            <a:ext cx="8965565" cy="36029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4" name="Google Shape;244;p24"/>
          <p:cNvSpPr txBox="1"/>
          <p:nvPr>
            <p:ph type="title"/>
          </p:nvPr>
        </p:nvSpPr>
        <p:spPr>
          <a:xfrm>
            <a:off x="594360" y="198408"/>
            <a:ext cx="10972800" cy="1574400"/>
          </a:xfrm>
          <a:prstGeom prst="rect">
            <a:avLst/>
          </a:prstGeom>
          <a:solidFill>
            <a:schemeClr val="lt1"/>
          </a:solid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CONCEPT DIAGRAM</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055370" y="2347595"/>
            <a:ext cx="9768840" cy="43237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594360" y="278129"/>
            <a:ext cx="9778500" cy="1494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EXISTING SYSTEM</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1" name="Google Shape;171;p18"/>
          <p:cNvSpPr txBox="1"/>
          <p:nvPr>
            <p:ph type="body" idx="1"/>
          </p:nvPr>
        </p:nvSpPr>
        <p:spPr>
          <a:xfrm>
            <a:off x="724850" y="2340000"/>
            <a:ext cx="10007400" cy="4518000"/>
          </a:xfrm>
          <a:prstGeom prst="rect">
            <a:avLst/>
          </a:prstGeom>
          <a:noFill/>
          <a:ln>
            <a:noFill/>
          </a:ln>
        </p:spPr>
        <p:txBody>
          <a:bodyPr spcFirstLastPara="1" wrap="square" lIns="0" tIns="45700" rIns="0" bIns="0" anchor="t" anchorCtr="0">
            <a:noAutofit/>
          </a:bodyPr>
          <a:lstStyle/>
          <a:p>
            <a:pPr marL="283210" lvl="1" indent="-314960" algn="just" rtl="0">
              <a:lnSpc>
                <a:spcPct val="100000"/>
              </a:lnSpc>
              <a:spcBef>
                <a:spcPts val="1800"/>
              </a:spcBef>
              <a:spcAft>
                <a:spcPts val="0"/>
              </a:spcAft>
              <a:buSzPts val="2500"/>
              <a:buFont typeface="Times New Roman" panose="02020603050405020304"/>
              <a:buChar char="•"/>
            </a:pPr>
            <a:r>
              <a:rPr lang="en-US" sz="2500" b="1">
                <a:latin typeface="Times New Roman" panose="02020603050405020304" charset="0"/>
                <a:ea typeface="Times New Roman" panose="02020603050405020304"/>
                <a:cs typeface="Times New Roman" panose="02020603050405020304" charset="0"/>
                <a:sym typeface="Times New Roman" panose="02020603050405020304"/>
              </a:rPr>
              <a:t>Manual Screening:</a:t>
            </a:r>
            <a:r>
              <a:rPr lang="en-US" altLang="en-US" sz="2500">
                <a:latin typeface="Times New Roman" panose="02020603050405020304" charset="0"/>
                <a:cs typeface="Times New Roman" panose="02020603050405020304" charset="0"/>
              </a:rPr>
              <a:t>The traditional recruitment process relies on manual resume screening, which is labor-intensive and time-consuming. HR teams review large volumes of applications, leading to delays in the hiring process.</a:t>
            </a:r>
            <a:endParaRPr lang="en-US" altLang="en-US"/>
          </a:p>
          <a:p>
            <a:pPr marL="283210" lvl="1" indent="-314960" algn="just" rtl="0">
              <a:lnSpc>
                <a:spcPct val="100000"/>
              </a:lnSpc>
              <a:spcBef>
                <a:spcPts val="1800"/>
              </a:spcBef>
              <a:spcAft>
                <a:spcPts val="0"/>
              </a:spcAft>
              <a:buSzPts val="2500"/>
              <a:buFont typeface="Times New Roman" panose="02020603050405020304"/>
              <a:buChar char="•"/>
            </a:pPr>
            <a:r>
              <a:rPr lang="en-US" sz="2500" b="1">
                <a:latin typeface="Times New Roman" panose="02020603050405020304" charset="0"/>
                <a:ea typeface="Times New Roman" panose="02020603050405020304"/>
                <a:cs typeface="Times New Roman" panose="02020603050405020304" charset="0"/>
                <a:sym typeface="Times New Roman" panose="02020603050405020304"/>
              </a:rPr>
              <a:t>Application Tracking System</a:t>
            </a:r>
            <a:r>
              <a:rPr lang="en-US" sz="2500">
                <a:latin typeface="Times New Roman" panose="02020603050405020304" charset="0"/>
                <a:ea typeface="Times New Roman" panose="02020603050405020304"/>
                <a:cs typeface="Times New Roman" panose="02020603050405020304" charset="0"/>
                <a:sym typeface="Times New Roman" panose="02020603050405020304"/>
              </a:rPr>
              <a:t>:</a:t>
            </a:r>
            <a:r>
              <a:rPr lang="en-US" altLang="en-US" sz="2500">
                <a:latin typeface="Times New Roman" panose="02020603050405020304" charset="0"/>
                <a:cs typeface="Times New Roman" panose="02020603050405020304" charset="0"/>
              </a:rPr>
              <a:t>ATS software automates resume filtering by scanning for keywords matching job descriptions (e.g., skills, qualifications) and ranks resumes based on relevance to the job criteria.</a:t>
            </a:r>
            <a:endParaRPr lang="en-US" altLang="en-US"/>
          </a:p>
          <a:p>
            <a:pPr marL="283210" lvl="1" indent="-314960" algn="just" rtl="0">
              <a:lnSpc>
                <a:spcPct val="100000"/>
              </a:lnSpc>
              <a:spcBef>
                <a:spcPts val="1800"/>
              </a:spcBef>
              <a:spcAft>
                <a:spcPts val="0"/>
              </a:spcAft>
              <a:buSzPts val="2500"/>
              <a:buFont typeface="Times New Roman" panose="02020603050405020304"/>
              <a:buChar char="•"/>
            </a:pPr>
            <a:r>
              <a:rPr lang="en-US" altLang="en-US" sz="2500" b="1">
                <a:latin typeface="Times New Roman" panose="02020603050405020304" charset="0"/>
                <a:cs typeface="Times New Roman" panose="02020603050405020304" charset="0"/>
              </a:rPr>
              <a:t>Rule-Based Filtering:</a:t>
            </a:r>
            <a:r>
              <a:rPr lang="en-US" altLang="en-US" sz="2500">
                <a:latin typeface="Times New Roman" panose="02020603050405020304" charset="0"/>
                <a:cs typeface="Times New Roman" panose="02020603050405020304" charset="0"/>
              </a:rPr>
              <a:t>This system filters resumes based on rules like years of experience or specific certifications. While simple, it may overlook candidates with unconventional but relevant qualifications.</a:t>
            </a:r>
            <a:endParaRPr lang="en-US" altLang="en-US" sz="2500">
              <a:latin typeface="Times New Roman" panose="02020603050405020304" charset="0"/>
              <a:cs typeface="Times New Roman" panose="02020603050405020304" charset="0"/>
            </a:endParaRPr>
          </a:p>
        </p:txBody>
      </p:sp>
      <p:sp>
        <p:nvSpPr>
          <p:cNvPr id="172" name="Google Shape;172;p18"/>
          <p:cNvSpPr txBox="1"/>
          <p:nvPr/>
        </p:nvSpPr>
        <p:spPr>
          <a:xfrm>
            <a:off x="7788825" y="1528200"/>
            <a:ext cx="4433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 name="Text Box 1"/>
          <p:cNvSpPr txBox="1"/>
          <p:nvPr/>
        </p:nvSpPr>
        <p:spPr>
          <a:xfrm>
            <a:off x="2136140" y="1772285"/>
            <a:ext cx="4093845" cy="629285"/>
          </a:xfrm>
          <a:prstGeom prst="rect">
            <a:avLst/>
          </a:prstGeom>
          <a:noFill/>
        </p:spPr>
        <p:txBody>
          <a:bodyPr wrap="square" rtlCol="0">
            <a:noAutofit/>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57" name="Shape 257"/>
        <p:cNvGrpSpPr/>
        <p:nvPr/>
      </p:nvGrpSpPr>
      <p:grpSpPr>
        <a:xfrm>
          <a:off x="0" y="0"/>
          <a:ext cx="0" cy="0"/>
          <a:chOff x="0" y="0"/>
          <a:chExt cx="0" cy="0"/>
        </a:xfrm>
      </p:grpSpPr>
      <p:sp>
        <p:nvSpPr>
          <p:cNvPr id="258" name="Google Shape;258;p26"/>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OBJECT ORIENTED DESIGN</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1" name="Google Shape;261;p26"/>
          <p:cNvSpPr txBox="1"/>
          <p:nvPr/>
        </p:nvSpPr>
        <p:spPr>
          <a:xfrm>
            <a:off x="321875" y="1209100"/>
            <a:ext cx="5321100" cy="6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1"/>
                </a:solidFill>
                <a:latin typeface="Times New Roman" panose="02020603050405020304"/>
                <a:ea typeface="Times New Roman" panose="02020603050405020304"/>
                <a:cs typeface="Times New Roman" panose="02020603050405020304"/>
                <a:sym typeface="Times New Roman" panose="02020603050405020304"/>
              </a:rPr>
              <a:t>Use Case Diagram</a:t>
            </a:r>
            <a:endParaRPr sz="2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2" name="Google Shape;262;p26"/>
          <p:cNvSpPr txBox="1"/>
          <p:nvPr/>
        </p:nvSpPr>
        <p:spPr>
          <a:xfrm>
            <a:off x="6802800" y="1276300"/>
            <a:ext cx="50082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1"/>
                </a:solidFill>
                <a:latin typeface="Times New Roman" panose="02020603050405020304"/>
                <a:ea typeface="Times New Roman" panose="02020603050405020304"/>
                <a:cs typeface="Times New Roman" panose="02020603050405020304"/>
                <a:sym typeface="Times New Roman" panose="02020603050405020304"/>
              </a:rPr>
              <a:t>Sequence Diagram</a:t>
            </a:r>
            <a:endParaRPr sz="2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nvPicPr>
        <p:blipFill>
          <a:blip r:embed="rId1"/>
          <a:stretch>
            <a:fillRect/>
          </a:stretch>
        </p:blipFill>
        <p:spPr>
          <a:xfrm>
            <a:off x="321945" y="1876425"/>
            <a:ext cx="5773420" cy="4640580"/>
          </a:xfrm>
          <a:prstGeom prst="rect">
            <a:avLst/>
          </a:prstGeom>
        </p:spPr>
      </p:pic>
      <p:pic>
        <p:nvPicPr>
          <p:cNvPr id="2" name="Picture 1"/>
          <p:cNvPicPr>
            <a:picLocks noChangeAspect="1"/>
          </p:cNvPicPr>
          <p:nvPr/>
        </p:nvPicPr>
        <p:blipFill>
          <a:blip r:embed="rId1"/>
          <a:stretch>
            <a:fillRect/>
          </a:stretch>
        </p:blipFill>
        <p:spPr>
          <a:xfrm>
            <a:off x="448945" y="2003425"/>
            <a:ext cx="5869305" cy="4640580"/>
          </a:xfrm>
          <a:prstGeom prst="rect">
            <a:avLst/>
          </a:prstGeom>
        </p:spPr>
      </p:pic>
      <p:pic>
        <p:nvPicPr>
          <p:cNvPr id="3" name="Picture 2"/>
          <p:cNvPicPr/>
          <p:nvPr/>
        </p:nvPicPr>
        <p:blipFill>
          <a:blip r:embed="rId2"/>
          <a:stretch>
            <a:fillRect/>
          </a:stretch>
        </p:blipFill>
        <p:spPr>
          <a:xfrm>
            <a:off x="6337935" y="1876425"/>
            <a:ext cx="5789930" cy="47942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50" name="Shape 250"/>
        <p:cNvGrpSpPr/>
        <p:nvPr/>
      </p:nvGrpSpPr>
      <p:grpSpPr>
        <a:xfrm>
          <a:off x="0" y="0"/>
          <a:ext cx="0" cy="0"/>
          <a:chOff x="0" y="0"/>
          <a:chExt cx="0" cy="0"/>
        </a:xfrm>
      </p:grpSpPr>
      <p:sp>
        <p:nvSpPr>
          <p:cNvPr id="251" name="Google Shape;251;p25"/>
          <p:cNvSpPr txBox="1"/>
          <p:nvPr>
            <p:ph type="title"/>
          </p:nvPr>
        </p:nvSpPr>
        <p:spPr>
          <a:xfrm>
            <a:off x="594360" y="198408"/>
            <a:ext cx="10972800" cy="1574400"/>
          </a:xfrm>
          <a:prstGeom prst="rect">
            <a:avLst/>
          </a:prstGeom>
          <a:solidFill>
            <a:schemeClr val="lt1"/>
          </a:solid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DATA FLOW </a:t>
            </a: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DIAGRAM</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52" name="Google Shape;252;p25"/>
          <p:cNvPicPr preferRelativeResize="0"/>
          <p:nvPr/>
        </p:nvPicPr>
        <p:blipFill>
          <a:blip r:embed="rId1"/>
          <a:stretch>
            <a:fillRect/>
          </a:stretch>
        </p:blipFill>
        <p:spPr>
          <a:xfrm>
            <a:off x="2472900" y="1943100"/>
            <a:ext cx="6960875" cy="478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OBJECT ORIENTED DESIGN</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9" name="Google Shape;269;p27"/>
          <p:cNvSpPr txBox="1"/>
          <p:nvPr/>
        </p:nvSpPr>
        <p:spPr>
          <a:xfrm>
            <a:off x="655955" y="1354455"/>
            <a:ext cx="4987290" cy="6667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1"/>
                </a:solidFill>
                <a:latin typeface="Times New Roman" panose="02020603050405020304"/>
                <a:ea typeface="Times New Roman" panose="02020603050405020304"/>
                <a:cs typeface="Times New Roman" panose="02020603050405020304"/>
                <a:sym typeface="Times New Roman" panose="02020603050405020304"/>
              </a:rPr>
              <a:t>Class Diagram</a:t>
            </a:r>
            <a:endParaRPr sz="28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047115" y="2211705"/>
            <a:ext cx="10048875" cy="43878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RESULTS AND DISCUSSION</a:t>
            </a:r>
            <a:endPar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634365" y="2827655"/>
            <a:ext cx="11262360" cy="3263265"/>
          </a:xfrm>
          <a:prstGeom prst="rect">
            <a:avLst/>
          </a:prstGeom>
        </p:spPr>
        <p:txBody>
          <a:bodyPr wrap="square">
            <a:noAutofit/>
          </a:bodyPr>
          <a:p>
            <a:pPr algn="just"/>
            <a:r>
              <a:rPr lang="en-US" altLang="zh-CN" sz="2500">
                <a:latin typeface="Times New Roman" panose="02020603050405020304" charset="0"/>
                <a:cs typeface="Times New Roman" panose="02020603050405020304" charset="0"/>
              </a:rPr>
              <a:t>The Job Fit Pro project leverages the Meta Llama 3.1 model to streamline resume filtering, enabling job seekers to log in, find roles, and submit applications. Built with Django, it offers job management and accurate resume ranking, identifying top candidates based on job requirements. The frontend ensures a user-friendly experience, and initial testing shows robust functionality. Further integration testing and user feedback could improve performance, scalability, and user experience.</a:t>
            </a:r>
            <a:endParaRPr lang="en-US" altLang="zh-CN" sz="2500">
              <a:latin typeface="Times New Roman" panose="02020603050405020304" charset="0"/>
              <a:cs typeface="Times New Roman" panose="020206030504050203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FUTURE SCOPE</a:t>
            </a:r>
            <a:endPar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07035" y="2827655"/>
            <a:ext cx="11489690" cy="3263265"/>
          </a:xfrm>
          <a:prstGeom prst="rect">
            <a:avLst/>
          </a:prstGeom>
        </p:spPr>
        <p:txBody>
          <a:bodyPr wrap="square">
            <a:noAutofit/>
          </a:bodyPr>
          <a:p>
            <a:pPr algn="just"/>
            <a:r>
              <a:rPr lang="en-US" altLang="zh-CN" sz="2500">
                <a:latin typeface="Times New Roman" panose="02020603050405020304" charset="0"/>
                <a:cs typeface="Times New Roman" panose="02020603050405020304" charset="0"/>
              </a:rPr>
              <a:t>Future enhancements for Job Fit Pro could include more integration testing for scalability, fine-tuning the Meta Llama model for industry-specific accuracy, and leveraging user feedback to refine ranking algorithms and the UI. Expanding support for diverse job roles and adding features like real-time notifications and performance analytics would increase platform value. Cloud-based model deployment could further enhance scalability, positioning Job Fit Pro as a highly efficient and unbiased recruitment solution.</a:t>
            </a:r>
            <a:endParaRPr lang="en-US" altLang="zh-CN" sz="2500">
              <a:latin typeface="Times New Roman" panose="02020603050405020304" charset="0"/>
              <a:cs typeface="Times New Roman" panose="0202060305040502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CONCLUSION</a:t>
            </a:r>
            <a:endPar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662305" y="2442845"/>
            <a:ext cx="11234420" cy="3648075"/>
          </a:xfrm>
          <a:prstGeom prst="rect">
            <a:avLst/>
          </a:prstGeom>
        </p:spPr>
        <p:txBody>
          <a:bodyPr wrap="square">
            <a:noAutofit/>
          </a:bodyPr>
          <a:p>
            <a:pPr algn="just"/>
            <a:r>
              <a:rPr lang="en-US" altLang="en-US" sz="2500">
                <a:latin typeface="Times New Roman" panose="02020603050405020304" charset="0"/>
                <a:cs typeface="Times New Roman" panose="02020603050405020304" charset="0"/>
              </a:rPr>
              <a:t>The Job Fit Pro project successfully automates and enhances the recruitment process by leveraging Meta Llama 3.1 to screen and rank resumes based on job requirements. It addresses the inefficiencies of traditional recruitment methods by extracting candidate skills, generating match scores, and simplifying workflows for recruiters and job seekers. With a robust Django-based backend and a user-friendly interface, the platform ensures efficient handling of large resume volumes while maintaining accuracy and fairness. While initial results are promising, future improvements like cloud deployment, industry-specific fine-tuning, and expanded features can enhance scalability and usability. Overall, Job Fit Pro modernizes recruitment, making it faster, smarter, and more effective.</a:t>
            </a:r>
            <a:endParaRPr lang="en-US" altLang="en-US"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REFERENCES</a:t>
            </a:r>
            <a:endPar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07035" y="2148205"/>
            <a:ext cx="11489690" cy="3942715"/>
          </a:xfrm>
          <a:prstGeom prst="rect">
            <a:avLst/>
          </a:prstGeom>
        </p:spPr>
        <p:txBody>
          <a:bodyPr wrap="square">
            <a:noAutofit/>
          </a:bodyPr>
          <a:p>
            <a:pPr algn="just"/>
            <a:r>
              <a:rPr lang="en-US" altLang="zh-CN" sz="2500">
                <a:latin typeface="Times New Roman" panose="02020603050405020304" charset="0"/>
                <a:cs typeface="Times New Roman" panose="02020603050405020304" charset="0"/>
              </a:rPr>
              <a:t>[1]K. Nakamura, S. Tanaka, and Y. Nagano, "Using Natural Language Processing for Resume Screening and Job Matching," IEEE Transactions on Engineering Management, vol. 67, no. 3, pp. 840-851, Sept. 2020.</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rPr>
              <a:t>[2]L. Tunstall, L. von Werra, and T. Wolf, Natural Language Processing with Transformers: Building Machine Learning Solutions Using BERT and GPT-3, O’Reilly Media, 2022.</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rPr>
              <a:t>[3]N. Gupta and R. Jain, “A Comparative Study of Techniques for Matching Job-Description and Resumes Using NLP,” International Journal of Computer Applications, vol. 176, no. 41, pp. 20-27, Aug. 2020.</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rPr>
              <a:t>[4]M. Chang and P. Kumar, "Evaluating Resume Parsing Techniques Using Machine Learning for HR Applications," IEEE Access, vol. 8, pp. 72345-72354, 2020.</a:t>
            </a:r>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527260" y="225233"/>
            <a:ext cx="10972800" cy="1574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REFERENCES</a:t>
            </a:r>
            <a:endParaRPr lang="en-IN" alt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407035" y="2148205"/>
            <a:ext cx="11489690" cy="3942715"/>
          </a:xfrm>
          <a:prstGeom prst="rect">
            <a:avLst/>
          </a:prstGeom>
        </p:spPr>
        <p:txBody>
          <a:bodyPr wrap="square">
            <a:noAutofit/>
          </a:bodyPr>
          <a:p>
            <a:pPr algn="just"/>
            <a:r>
              <a:rPr lang="en-US" altLang="zh-CN" sz="2500">
                <a:latin typeface="Times New Roman" panose="02020603050405020304" charset="0"/>
                <a:cs typeface="Times New Roman" panose="02020603050405020304" charset="0"/>
                <a:sym typeface="+mn-ea"/>
              </a:rPr>
              <a:t>[5]L. Prokhorenkova, G. Gusev, A. Vorobev, A. V. Dorogush, and A. Gulin, “CatBoost: unbiased boosting with categorical features,” arXiv preprint arXiv:1810.11363, 2018.</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sym typeface="+mn-ea"/>
              </a:rPr>
              <a:t>[6]P. Aggarwal and R. Sharma, “An NLP-Based Approach for Automated Resume Screening and Matching,” IEEE International Conference on Advances in Computing, Communication, &amp; Automation (ICACCA), pp. 1-6, Oct. 2021.</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sym typeface="+mn-ea"/>
              </a:rPr>
              <a:t>[7]A. Păduraru, L. Oprea, and D. Moldoveanu, "Efficient Resume Screening Using Text Processing and Machine Learning," IEEE 23rd International Conference on System Theory, Control and Computing (ICSTCC), Sinaia, Romania, pp. 1016-1021, 2019.</a:t>
            </a:r>
            <a:endParaRPr lang="en-US" altLang="zh-CN" sz="2500">
              <a:latin typeface="Times New Roman" panose="02020603050405020304" charset="0"/>
              <a:cs typeface="Times New Roman" panose="02020603050405020304" charset="0"/>
            </a:endParaRPr>
          </a:p>
          <a:p>
            <a:pPr algn="just"/>
            <a:r>
              <a:rPr lang="en-US" altLang="zh-CN" sz="2500">
                <a:latin typeface="Times New Roman" panose="02020603050405020304" charset="0"/>
                <a:cs typeface="Times New Roman" panose="02020603050405020304" charset="0"/>
                <a:sym typeface="+mn-ea"/>
              </a:rPr>
              <a:t>[8]D. Jurafsky and J. H. Martin, Speech and Language Processing: An Introduction to Natural Language Processing, Computational Linguistics, and Speech Recognition, 3rd ed., Pearson, 2023</a:t>
            </a:r>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a:p>
            <a:pPr algn="just"/>
            <a:endParaRPr lang="en-US" altLang="zh-CN" sz="2500">
              <a:latin typeface="Times New Roman" panose="02020603050405020304" charset="0"/>
              <a:cs typeface="Times New Roman" panose="020206030504050203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89" name="Shape 289"/>
        <p:cNvGrpSpPr/>
        <p:nvPr/>
      </p:nvGrpSpPr>
      <p:grpSpPr>
        <a:xfrm>
          <a:off x="0" y="0"/>
          <a:ext cx="0" cy="0"/>
          <a:chOff x="0" y="0"/>
          <a:chExt cx="0" cy="0"/>
        </a:xfrm>
      </p:grpSpPr>
      <p:sp>
        <p:nvSpPr>
          <p:cNvPr id="290" name="Google Shape;290;p30"/>
          <p:cNvSpPr txBox="1"/>
          <p:nvPr>
            <p:ph type="ctrTitle"/>
          </p:nvPr>
        </p:nvSpPr>
        <p:spPr>
          <a:xfrm>
            <a:off x="594360" y="411479"/>
            <a:ext cx="5486400" cy="329184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6000"/>
              <a:buFont typeface="Franklin Gothic"/>
              <a:buNone/>
            </a:pPr>
            <a:r>
              <a:rPr lang="en-US">
                <a:solidFill>
                  <a:schemeClr val="tx2">
                    <a:lumMod val="60000"/>
                    <a:lumOff val="40000"/>
                  </a:schemeClr>
                </a:solidFill>
                <a:latin typeface="Times New Roman" panose="02020603050405020304" charset="0"/>
                <a:cs typeface="Times New Roman" panose="02020603050405020304" charset="0"/>
              </a:rPr>
              <a:t>Thank you</a:t>
            </a:r>
            <a:endParaRPr lang="en-US">
              <a:solidFill>
                <a:schemeClr val="tx2">
                  <a:lumMod val="60000"/>
                  <a:lumOff val="40000"/>
                </a:schemeClr>
              </a:solidFill>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594360" y="102875"/>
            <a:ext cx="10873800" cy="1680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rgbClr val="5D7C3F"/>
                </a:solidFill>
                <a:latin typeface="Times New Roman" panose="02020603050405020304"/>
                <a:ea typeface="Times New Roman" panose="02020603050405020304"/>
                <a:cs typeface="Times New Roman" panose="02020603050405020304"/>
                <a:sym typeface="Times New Roman" panose="02020603050405020304"/>
              </a:rPr>
              <a:t>ADVANTAGES OF EXISTING SYSTEM</a:t>
            </a:r>
            <a:endParaRPr sz="3000">
              <a:solidFill>
                <a:srgbClr val="5D7C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9" name="Google Shape;179;p19"/>
          <p:cNvSpPr txBox="1"/>
          <p:nvPr>
            <p:ph type="body" idx="1"/>
          </p:nvPr>
        </p:nvSpPr>
        <p:spPr>
          <a:xfrm>
            <a:off x="1481800" y="2382750"/>
            <a:ext cx="9986400" cy="3700500"/>
          </a:xfrm>
          <a:prstGeom prst="rect">
            <a:avLst/>
          </a:prstGeom>
          <a:noFill/>
          <a:ln>
            <a:noFill/>
          </a:ln>
        </p:spPr>
        <p:txBody>
          <a:bodyPr spcFirstLastPara="1" wrap="square" lIns="0" tIns="228600" rIns="0" bIns="0" anchor="t" anchorCtr="0">
            <a:normAutofit/>
          </a:bodyPr>
          <a:lstStyle/>
          <a:p>
            <a:pPr marL="283210" lvl="0" indent="0" algn="l" rtl="0">
              <a:lnSpc>
                <a:spcPct val="90000"/>
              </a:lnSpc>
              <a:spcBef>
                <a:spcPts val="1800"/>
              </a:spcBef>
              <a:spcAft>
                <a:spcPts val="0"/>
              </a:spcAft>
              <a:buNone/>
            </a:pPr>
          </a:p>
          <a:p>
            <a:pPr marL="283210" lvl="0" indent="-156210" algn="l" rtl="0">
              <a:lnSpc>
                <a:spcPct val="90000"/>
              </a:lnSpc>
              <a:spcBef>
                <a:spcPts val="1800"/>
              </a:spcBef>
              <a:spcAft>
                <a:spcPts val="0"/>
              </a:spcAft>
              <a:buClr>
                <a:schemeClr val="dk1"/>
              </a:buClr>
              <a:buSzPts val="2000"/>
              <a:buFont typeface="Arial" panose="020B0604020202020204"/>
              <a:buNone/>
            </a:pPr>
          </a:p>
        </p:txBody>
      </p:sp>
      <p:grpSp>
        <p:nvGrpSpPr>
          <p:cNvPr id="180" name="Google Shape;180;p19"/>
          <p:cNvGrpSpPr/>
          <p:nvPr/>
        </p:nvGrpSpPr>
        <p:grpSpPr>
          <a:xfrm rot="5400000" flipH="1">
            <a:off x="1" y="3900132"/>
            <a:ext cx="2959226" cy="2959226"/>
            <a:chOff x="0" y="12289"/>
            <a:chExt cx="3550" cy="3551"/>
          </a:xfrm>
        </p:grpSpPr>
        <p:sp>
          <p:nvSpPr>
            <p:cNvPr id="181" name="Google Shape;181;p1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2" name="Google Shape;182;p1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3" name="Google Shape;183;p1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84" name="Google Shape;184;p19"/>
          <p:cNvSpPr txBox="1"/>
          <p:nvPr/>
        </p:nvSpPr>
        <p:spPr>
          <a:xfrm>
            <a:off x="6396925" y="1570955"/>
            <a:ext cx="5825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85" name="Google Shape;185;p19"/>
          <p:cNvSpPr txBox="1"/>
          <p:nvPr/>
        </p:nvSpPr>
        <p:spPr>
          <a:xfrm>
            <a:off x="1481800" y="2467755"/>
            <a:ext cx="1046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86" name="Google Shape;186;p19"/>
          <p:cNvSpPr txBox="1"/>
          <p:nvPr/>
        </p:nvSpPr>
        <p:spPr>
          <a:xfrm>
            <a:off x="1148325" y="2717100"/>
            <a:ext cx="101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87" name="Google Shape;187;p19"/>
          <p:cNvSpPr txBox="1"/>
          <p:nvPr/>
        </p:nvSpPr>
        <p:spPr>
          <a:xfrm>
            <a:off x="161550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188" name="Google Shape;188;p19"/>
          <p:cNvSpPr txBox="1"/>
          <p:nvPr/>
        </p:nvSpPr>
        <p:spPr>
          <a:xfrm>
            <a:off x="200375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89" name="Google Shape;189;p19"/>
          <p:cNvSpPr txBox="1"/>
          <p:nvPr/>
        </p:nvSpPr>
        <p:spPr>
          <a:xfrm>
            <a:off x="917575" y="2268220"/>
            <a:ext cx="10031730" cy="5525770"/>
          </a:xfrm>
          <a:prstGeom prst="rect">
            <a:avLst/>
          </a:prstGeom>
          <a:noFill/>
          <a:ln>
            <a:noFill/>
          </a:ln>
        </p:spPr>
        <p:txBody>
          <a:bodyPr spcFirstLastPara="1" wrap="square" lIns="91425" tIns="91425" rIns="91425" bIns="91425" anchor="t" anchorCtr="0">
            <a:noAutofit/>
          </a:bodyPr>
          <a:lstStyle/>
          <a:p>
            <a:pPr marL="283210" lvl="1" indent="-314960" algn="just" rtl="0">
              <a:lnSpc>
                <a:spcPct val="10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Efficiency:</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Automates the initial screening process, significantly reducing the time spent on reviewing resumes.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10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Scalability:</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Handles large volumes of applications, making it easier to manage high applicant numbers.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10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Keyword Matching:</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Quickly identifies resumes that closely match the job description through keyword searches.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10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Data-Driven:</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Uses data to make informed decisions, potentially improving the quality of hires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0" indent="0" algn="l" rtl="0">
              <a:lnSpc>
                <a:spcPct val="70000"/>
              </a:lnSpc>
              <a:spcBef>
                <a:spcPts val="180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594360" y="102875"/>
            <a:ext cx="10873800" cy="1680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DISADVANTAGES OF </a:t>
            </a: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EXISTING SYSTEM</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6" name="Google Shape;196;p20"/>
          <p:cNvSpPr txBox="1"/>
          <p:nvPr>
            <p:ph type="body" idx="1"/>
          </p:nvPr>
        </p:nvSpPr>
        <p:spPr>
          <a:xfrm>
            <a:off x="708660" y="2282190"/>
            <a:ext cx="10759440" cy="4277360"/>
          </a:xfrm>
          <a:prstGeom prst="rect">
            <a:avLst/>
          </a:prstGeom>
        </p:spPr>
        <p:txBody>
          <a:bodyPr spcFirstLastPara="1" wrap="square" lIns="0" tIns="228600" rIns="0" bIns="0" anchor="t" anchorCtr="0">
            <a:normAutofit/>
          </a:bodyPr>
          <a:lstStyle/>
          <a:p>
            <a:pPr marL="283210" lvl="1" indent="-314960" algn="just" rtl="0">
              <a:lnSpc>
                <a:spcPct val="100000"/>
              </a:lnSpc>
              <a:spcBef>
                <a:spcPts val="1800"/>
              </a:spcBef>
              <a:spcAft>
                <a:spcPts val="0"/>
              </a:spcAft>
              <a:buSzPts val="2500"/>
              <a:buFont typeface="Times New Roman" panose="02020603050405020304"/>
              <a:buChar char="•"/>
            </a:pPr>
            <a:r>
              <a:rPr lang="en-US" sz="2500" b="1">
                <a:latin typeface="Times New Roman" panose="02020603050405020304"/>
                <a:ea typeface="Times New Roman" panose="02020603050405020304"/>
                <a:cs typeface="Times New Roman" panose="02020603050405020304"/>
                <a:sym typeface="Times New Roman" panose="02020603050405020304"/>
              </a:rPr>
              <a:t>Keyword Dependence:</a:t>
            </a:r>
            <a:r>
              <a:rPr lang="en-US" sz="2500">
                <a:latin typeface="Times New Roman" panose="02020603050405020304"/>
                <a:ea typeface="Times New Roman" panose="02020603050405020304"/>
                <a:cs typeface="Times New Roman" panose="02020603050405020304"/>
                <a:sym typeface="Times New Roman" panose="02020603050405020304"/>
              </a:rPr>
              <a:t> May overlook qualified candidates who don’t use exact keywords, leading to missed opportunities.</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100000"/>
              </a:lnSpc>
              <a:spcBef>
                <a:spcPts val="1800"/>
              </a:spcBef>
              <a:spcAft>
                <a:spcPts val="0"/>
              </a:spcAft>
              <a:buSzPts val="2500"/>
              <a:buFont typeface="Times New Roman" panose="02020603050405020304"/>
              <a:buChar char="•"/>
            </a:pPr>
            <a:r>
              <a:rPr lang="en-US" sz="2500" b="1">
                <a:latin typeface="Times New Roman" panose="02020603050405020304"/>
                <a:ea typeface="Times New Roman" panose="02020603050405020304"/>
                <a:cs typeface="Times New Roman" panose="02020603050405020304"/>
                <a:sym typeface="Times New Roman" panose="02020603050405020304"/>
              </a:rPr>
              <a:t>Limited Soft Skill Assessment:</a:t>
            </a:r>
            <a:r>
              <a:rPr lang="en-US" sz="2500">
                <a:latin typeface="Times New Roman" panose="02020603050405020304"/>
                <a:ea typeface="Times New Roman" panose="02020603050405020304"/>
                <a:cs typeface="Times New Roman" panose="02020603050405020304"/>
                <a:sym typeface="Times New Roman" panose="02020603050405020304"/>
              </a:rPr>
              <a:t> Focuses on quantifiable data, often failing to evaluate crucial soft skills.</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100000"/>
              </a:lnSpc>
              <a:spcBef>
                <a:spcPts val="1800"/>
              </a:spcBef>
              <a:spcAft>
                <a:spcPts val="0"/>
              </a:spcAft>
              <a:buSzPts val="2500"/>
              <a:buFont typeface="Times New Roman" panose="02020603050405020304"/>
              <a:buChar char="•"/>
            </a:pPr>
            <a:r>
              <a:rPr lang="en-US" sz="2500" b="1">
                <a:latin typeface="Times New Roman" panose="02020603050405020304"/>
                <a:ea typeface="Times New Roman" panose="02020603050405020304"/>
                <a:cs typeface="Times New Roman" panose="02020603050405020304"/>
                <a:sym typeface="Times New Roman" panose="02020603050405020304"/>
              </a:rPr>
              <a:t>Transparency Issues:</a:t>
            </a:r>
            <a:r>
              <a:rPr lang="en-US" sz="2500">
                <a:latin typeface="Times New Roman" panose="02020603050405020304"/>
                <a:ea typeface="Times New Roman" panose="02020603050405020304"/>
                <a:cs typeface="Times New Roman" panose="02020603050405020304"/>
                <a:sym typeface="Times New Roman" panose="02020603050405020304"/>
              </a:rPr>
              <a:t> Lack of clarity for candidates on why they were rejected, leading to dissatisfaction.</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100000"/>
              </a:lnSpc>
              <a:spcBef>
                <a:spcPts val="1800"/>
              </a:spcBef>
              <a:spcAft>
                <a:spcPts val="0"/>
              </a:spcAft>
              <a:buSzPts val="2500"/>
              <a:buFont typeface="Times New Roman" panose="02020603050405020304"/>
              <a:buChar char="•"/>
            </a:pPr>
            <a:r>
              <a:rPr lang="en-US" sz="2500" b="1">
                <a:latin typeface="Times New Roman" panose="02020603050405020304"/>
                <a:ea typeface="Times New Roman" panose="02020603050405020304"/>
                <a:cs typeface="Times New Roman" panose="02020603050405020304"/>
                <a:sym typeface="Times New Roman" panose="02020603050405020304"/>
              </a:rPr>
              <a:t>Formatting Issues:</a:t>
            </a:r>
            <a:r>
              <a:rPr lang="en-US" sz="2500">
                <a:latin typeface="Times New Roman" panose="02020603050405020304"/>
                <a:ea typeface="Times New Roman" panose="02020603050405020304"/>
                <a:cs typeface="Times New Roman" panose="02020603050405020304"/>
                <a:sym typeface="Times New Roman" panose="02020603050405020304"/>
              </a:rPr>
              <a:t> Can struggle with non-standard resume formats, resulting in misinterpretation of data.</a:t>
            </a:r>
            <a:endParaRPr sz="25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594360" y="278129"/>
            <a:ext cx="9778500" cy="14946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PROPOSED</a:t>
            </a: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 SYSTEM</a:t>
            </a:r>
            <a:endParaRPr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3" name="Google Shape;203;p21"/>
          <p:cNvSpPr txBox="1"/>
          <p:nvPr>
            <p:ph type="body" idx="1"/>
          </p:nvPr>
        </p:nvSpPr>
        <p:spPr>
          <a:xfrm>
            <a:off x="724535" y="2230120"/>
            <a:ext cx="10007600" cy="4627880"/>
          </a:xfrm>
          <a:prstGeom prst="rect">
            <a:avLst/>
          </a:prstGeom>
          <a:noFill/>
          <a:ln>
            <a:noFill/>
          </a:ln>
        </p:spPr>
        <p:txBody>
          <a:bodyPr spcFirstLastPara="1" wrap="square" lIns="0" tIns="45700" rIns="0" bIns="0" anchor="t" anchorCtr="0">
            <a:noAutofit/>
          </a:bodyPr>
          <a:lstStyle/>
          <a:p>
            <a:pPr marL="283210" lvl="1" indent="-314960" algn="just" rtl="0">
              <a:lnSpc>
                <a:spcPct val="100000"/>
              </a:lnSpc>
              <a:spcBef>
                <a:spcPts val="1800"/>
              </a:spcBef>
              <a:spcAft>
                <a:spcPts val="0"/>
              </a:spcAft>
              <a:buSzPts val="2500"/>
              <a:buFont typeface="Times New Roman" panose="02020603050405020304"/>
              <a:buChar char="•"/>
            </a:pPr>
            <a:r>
              <a:rPr lang="en-US" altLang="en-US" sz="2500">
                <a:latin typeface="Times New Roman" panose="02020603050405020304" charset="0"/>
                <a:cs typeface="Times New Roman" panose="02020603050405020304" charset="0"/>
              </a:rPr>
              <a:t>The proposed system utilizes Meta Llama 3.1, a large language model, to automate resume screening. It processes resumes and job descriptions in PDF format, extracting the "skills" section from resumes and comparing it to the required skills in the job description.</a:t>
            </a:r>
            <a:endParaRPr lang="en-US" altLang="en-US" sz="2500">
              <a:latin typeface="Times New Roman" panose="02020603050405020304" charset="0"/>
              <a:cs typeface="Times New Roman" panose="02020603050405020304" charset="0"/>
            </a:endParaRPr>
          </a:p>
          <a:p>
            <a:pPr marL="283210" lvl="1" indent="-314960" algn="just" rtl="0">
              <a:lnSpc>
                <a:spcPct val="100000"/>
              </a:lnSpc>
              <a:spcBef>
                <a:spcPts val="1800"/>
              </a:spcBef>
              <a:spcAft>
                <a:spcPts val="0"/>
              </a:spcAft>
              <a:buSzPts val="2500"/>
              <a:buFont typeface="Times New Roman" panose="02020603050405020304"/>
              <a:buChar char="•"/>
            </a:pPr>
            <a:r>
              <a:rPr lang="en-US" sz="2500">
                <a:latin typeface="Times New Roman" panose="02020603050405020304"/>
                <a:ea typeface="Times New Roman" panose="02020603050405020304"/>
                <a:cs typeface="Times New Roman" panose="02020603050405020304"/>
                <a:sym typeface="Times New Roman" panose="02020603050405020304"/>
              </a:rPr>
              <a:t>The process begins by uploading multiple resumes and a job description into the system. The system extracts the necessary content, such as the candidate's name and skills, and feeds it into the LLM as part of a prompt. The LLM analyzes this information and outputs a percentage score indicating the suitability of the candidate for the given role. The system then iterates through all resumes in the folder, providing a comparative analysis across candidates.</a:t>
            </a:r>
            <a:endParaRPr sz="2500">
              <a:latin typeface="Times New Roman" panose="02020603050405020304"/>
              <a:ea typeface="Times New Roman" panose="02020603050405020304"/>
              <a:cs typeface="Times New Roman" panose="02020603050405020304"/>
              <a:sym typeface="Times New Roman" panose="02020603050405020304"/>
            </a:endParaRPr>
          </a:p>
          <a:p>
            <a:pPr marL="283210" lvl="0" indent="0" algn="l" rtl="0">
              <a:lnSpc>
                <a:spcPct val="70000"/>
              </a:lnSpc>
              <a:spcBef>
                <a:spcPts val="1800"/>
              </a:spcBef>
              <a:spcAft>
                <a:spcPts val="0"/>
              </a:spcAft>
              <a:buNone/>
            </a:pPr>
            <a:endParaRPr sz="2500">
              <a:latin typeface="Times New Roman" panose="02020603050405020304"/>
              <a:ea typeface="Times New Roman" panose="02020603050405020304"/>
              <a:cs typeface="Times New Roman" panose="02020603050405020304"/>
              <a:sym typeface="Times New Roman" panose="02020603050405020304"/>
            </a:endParaRPr>
          </a:p>
        </p:txBody>
      </p:sp>
      <p:sp>
        <p:nvSpPr>
          <p:cNvPr id="204" name="Google Shape;204;p21"/>
          <p:cNvSpPr txBox="1"/>
          <p:nvPr/>
        </p:nvSpPr>
        <p:spPr>
          <a:xfrm>
            <a:off x="7788825" y="1528200"/>
            <a:ext cx="4433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594360" y="102875"/>
            <a:ext cx="10873800" cy="1680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rgbClr val="5D7C3F"/>
                </a:solidFill>
                <a:latin typeface="Times New Roman" panose="02020603050405020304"/>
                <a:ea typeface="Times New Roman" panose="02020603050405020304"/>
                <a:cs typeface="Times New Roman" panose="02020603050405020304"/>
                <a:sym typeface="Times New Roman" panose="02020603050405020304"/>
              </a:rPr>
              <a:t>ADVANTAGES OF PROPOSED SYSTEM</a:t>
            </a:r>
            <a:endParaRPr sz="3000">
              <a:solidFill>
                <a:srgbClr val="5D7C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1" name="Google Shape;211;p22"/>
          <p:cNvSpPr txBox="1"/>
          <p:nvPr>
            <p:ph type="body" idx="1"/>
          </p:nvPr>
        </p:nvSpPr>
        <p:spPr>
          <a:xfrm>
            <a:off x="1075690" y="2382520"/>
            <a:ext cx="10393045" cy="3700780"/>
          </a:xfrm>
          <a:prstGeom prst="rect">
            <a:avLst/>
          </a:prstGeom>
          <a:noFill/>
          <a:ln>
            <a:noFill/>
          </a:ln>
        </p:spPr>
        <p:txBody>
          <a:bodyPr spcFirstLastPara="1" wrap="square" lIns="0" tIns="228600" rIns="0" bIns="0" anchor="t" anchorCtr="0">
            <a:normAutofit/>
          </a:bodyPr>
          <a:lstStyle/>
          <a:p>
            <a:pPr marL="283210" lvl="0" indent="0" algn="l" rtl="0">
              <a:lnSpc>
                <a:spcPct val="90000"/>
              </a:lnSpc>
              <a:spcBef>
                <a:spcPts val="1800"/>
              </a:spcBef>
              <a:spcAft>
                <a:spcPts val="0"/>
              </a:spcAft>
              <a:buNone/>
            </a:pPr>
          </a:p>
          <a:p>
            <a:pPr marL="283210" lvl="0" indent="-156210" algn="l" rtl="0">
              <a:lnSpc>
                <a:spcPct val="90000"/>
              </a:lnSpc>
              <a:spcBef>
                <a:spcPts val="1800"/>
              </a:spcBef>
              <a:spcAft>
                <a:spcPts val="0"/>
              </a:spcAft>
              <a:buClr>
                <a:schemeClr val="dk1"/>
              </a:buClr>
              <a:buSzPts val="2000"/>
              <a:buFont typeface="Arial" panose="020B0604020202020204"/>
              <a:buNone/>
            </a:pPr>
          </a:p>
        </p:txBody>
      </p:sp>
      <p:grpSp>
        <p:nvGrpSpPr>
          <p:cNvPr id="212" name="Google Shape;212;p22"/>
          <p:cNvGrpSpPr/>
          <p:nvPr/>
        </p:nvGrpSpPr>
        <p:grpSpPr>
          <a:xfrm rot="5400000" flipH="1">
            <a:off x="1" y="3900132"/>
            <a:ext cx="2959226" cy="2959226"/>
            <a:chOff x="0" y="12289"/>
            <a:chExt cx="3550" cy="3551"/>
          </a:xfrm>
        </p:grpSpPr>
        <p:sp>
          <p:nvSpPr>
            <p:cNvPr id="213" name="Google Shape;213;p22"/>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14" name="Google Shape;214;p22"/>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15" name="Google Shape;215;p22"/>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16" name="Google Shape;216;p22"/>
          <p:cNvSpPr txBox="1"/>
          <p:nvPr/>
        </p:nvSpPr>
        <p:spPr>
          <a:xfrm>
            <a:off x="6396925" y="1499200"/>
            <a:ext cx="5825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17" name="Google Shape;217;p22"/>
          <p:cNvSpPr txBox="1"/>
          <p:nvPr/>
        </p:nvSpPr>
        <p:spPr>
          <a:xfrm>
            <a:off x="1481800" y="2467755"/>
            <a:ext cx="1046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18" name="Google Shape;218;p22"/>
          <p:cNvSpPr txBox="1"/>
          <p:nvPr/>
        </p:nvSpPr>
        <p:spPr>
          <a:xfrm>
            <a:off x="1148325" y="2717100"/>
            <a:ext cx="101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19" name="Google Shape;219;p22"/>
          <p:cNvSpPr txBox="1"/>
          <p:nvPr/>
        </p:nvSpPr>
        <p:spPr>
          <a:xfrm>
            <a:off x="161550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20" name="Google Shape;220;p22"/>
          <p:cNvSpPr txBox="1"/>
          <p:nvPr/>
        </p:nvSpPr>
        <p:spPr>
          <a:xfrm>
            <a:off x="200375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1" name="Google Shape;221;p22"/>
          <p:cNvSpPr txBox="1"/>
          <p:nvPr/>
        </p:nvSpPr>
        <p:spPr>
          <a:xfrm>
            <a:off x="694055" y="2226310"/>
            <a:ext cx="10603865" cy="4203700"/>
          </a:xfrm>
          <a:prstGeom prst="rect">
            <a:avLst/>
          </a:prstGeom>
          <a:noFill/>
          <a:ln>
            <a:noFill/>
          </a:ln>
        </p:spPr>
        <p:txBody>
          <a:bodyPr spcFirstLastPara="1" wrap="square" lIns="91425" tIns="91425" rIns="91425" bIns="91425" anchor="t" anchorCtr="0">
            <a:noAutofit/>
          </a:bodyPr>
          <a:lstStyle/>
          <a:p>
            <a:pPr marL="283210" lvl="1" indent="-314960" algn="just" rtl="0">
              <a:lnSpc>
                <a:spcPct val="10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Advanced Skill Recognition:</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alt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 uses Meta Llama 3.1 to identify both explicit and inferred skills, enabling a comprehensive evaluation of candidates' qualifications.</a:t>
            </a:r>
            <a:endParaRPr lang="en-US" alt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10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Efficiency: </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The automation of resume screening reduces the time and effort required for manual analysis, enabling recruiters to focus on more strategic tasks.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10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Data-Driven Decisions:</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The percentage score provided by the LLM gives a clear, quantifiable metric for decision-making, helping recruiters to prioritize candidates more effectively.</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0" indent="0" algn="just" rtl="0">
              <a:lnSpc>
                <a:spcPct val="70000"/>
              </a:lnSpc>
              <a:spcBef>
                <a:spcPts val="180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594360" y="102875"/>
            <a:ext cx="10873800" cy="1680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rgbClr val="5D7C3F"/>
                </a:solidFill>
                <a:latin typeface="Times New Roman" panose="02020603050405020304"/>
                <a:ea typeface="Times New Roman" panose="02020603050405020304"/>
                <a:cs typeface="Times New Roman" panose="02020603050405020304"/>
                <a:sym typeface="Times New Roman" panose="02020603050405020304"/>
              </a:rPr>
              <a:t>DIS</a:t>
            </a:r>
            <a:r>
              <a:rPr lang="en-US" sz="3000">
                <a:solidFill>
                  <a:srgbClr val="5D7C3F"/>
                </a:solidFill>
                <a:latin typeface="Times New Roman" panose="02020603050405020304"/>
                <a:ea typeface="Times New Roman" panose="02020603050405020304"/>
                <a:cs typeface="Times New Roman" panose="02020603050405020304"/>
                <a:sym typeface="Times New Roman" panose="02020603050405020304"/>
              </a:rPr>
              <a:t>ADVANTAGES OF PROPOSED SYSTEM</a:t>
            </a:r>
            <a:endParaRPr sz="3000">
              <a:solidFill>
                <a:srgbClr val="5D7C3F"/>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8" name="Google Shape;228;p23"/>
          <p:cNvSpPr txBox="1"/>
          <p:nvPr>
            <p:ph type="body" idx="1"/>
          </p:nvPr>
        </p:nvSpPr>
        <p:spPr>
          <a:xfrm>
            <a:off x="1481800" y="2382750"/>
            <a:ext cx="9986400" cy="3700500"/>
          </a:xfrm>
          <a:prstGeom prst="rect">
            <a:avLst/>
          </a:prstGeom>
          <a:noFill/>
          <a:ln>
            <a:noFill/>
          </a:ln>
        </p:spPr>
        <p:txBody>
          <a:bodyPr spcFirstLastPara="1" wrap="square" lIns="0" tIns="228600" rIns="0" bIns="0" anchor="t" anchorCtr="0">
            <a:normAutofit/>
          </a:bodyPr>
          <a:lstStyle/>
          <a:p>
            <a:pPr marL="283210" lvl="0" indent="0" algn="l" rtl="0">
              <a:lnSpc>
                <a:spcPct val="90000"/>
              </a:lnSpc>
              <a:spcBef>
                <a:spcPts val="1800"/>
              </a:spcBef>
              <a:spcAft>
                <a:spcPts val="0"/>
              </a:spcAft>
              <a:buNone/>
            </a:pPr>
          </a:p>
          <a:p>
            <a:pPr marL="283210" lvl="0" indent="-156210" algn="l" rtl="0">
              <a:lnSpc>
                <a:spcPct val="90000"/>
              </a:lnSpc>
              <a:spcBef>
                <a:spcPts val="1800"/>
              </a:spcBef>
              <a:spcAft>
                <a:spcPts val="0"/>
              </a:spcAft>
              <a:buClr>
                <a:schemeClr val="dk1"/>
              </a:buClr>
              <a:buSzPts val="2000"/>
              <a:buFont typeface="Arial" panose="020B0604020202020204"/>
              <a:buNone/>
            </a:pPr>
          </a:p>
        </p:txBody>
      </p:sp>
      <p:grpSp>
        <p:nvGrpSpPr>
          <p:cNvPr id="229" name="Google Shape;229;p23"/>
          <p:cNvGrpSpPr/>
          <p:nvPr/>
        </p:nvGrpSpPr>
        <p:grpSpPr>
          <a:xfrm rot="5400000" flipH="1">
            <a:off x="1" y="3900132"/>
            <a:ext cx="2959226" cy="2959226"/>
            <a:chOff x="0" y="12289"/>
            <a:chExt cx="3550" cy="3551"/>
          </a:xfrm>
        </p:grpSpPr>
        <p:sp>
          <p:nvSpPr>
            <p:cNvPr id="230" name="Google Shape;230;p23"/>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31" name="Google Shape;231;p23"/>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32" name="Google Shape;232;p23"/>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33" name="Google Shape;233;p23"/>
          <p:cNvSpPr txBox="1"/>
          <p:nvPr/>
        </p:nvSpPr>
        <p:spPr>
          <a:xfrm>
            <a:off x="6396925" y="1499200"/>
            <a:ext cx="5825700" cy="6156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34" name="Google Shape;234;p23"/>
          <p:cNvSpPr txBox="1"/>
          <p:nvPr/>
        </p:nvSpPr>
        <p:spPr>
          <a:xfrm>
            <a:off x="1481800" y="2467755"/>
            <a:ext cx="1046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35" name="Google Shape;235;p23"/>
          <p:cNvSpPr txBox="1"/>
          <p:nvPr/>
        </p:nvSpPr>
        <p:spPr>
          <a:xfrm>
            <a:off x="1148325" y="2788855"/>
            <a:ext cx="101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36" name="Google Shape;236;p23"/>
          <p:cNvSpPr txBox="1"/>
          <p:nvPr/>
        </p:nvSpPr>
        <p:spPr>
          <a:xfrm>
            <a:off x="1543745"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Libre Franklin"/>
              <a:ea typeface="Libre Franklin"/>
              <a:cs typeface="Libre Franklin"/>
              <a:sym typeface="Libre Franklin"/>
            </a:endParaRPr>
          </a:p>
        </p:txBody>
      </p:sp>
      <p:sp>
        <p:nvSpPr>
          <p:cNvPr id="237" name="Google Shape;237;p23"/>
          <p:cNvSpPr txBox="1"/>
          <p:nvPr/>
        </p:nvSpPr>
        <p:spPr>
          <a:xfrm>
            <a:off x="2003750" y="2382750"/>
            <a:ext cx="835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8" name="Google Shape;238;p23"/>
          <p:cNvSpPr txBox="1"/>
          <p:nvPr/>
        </p:nvSpPr>
        <p:spPr>
          <a:xfrm>
            <a:off x="902970" y="2286000"/>
            <a:ext cx="10394950" cy="5106035"/>
          </a:xfrm>
          <a:prstGeom prst="rect">
            <a:avLst/>
          </a:prstGeom>
          <a:noFill/>
          <a:ln>
            <a:noFill/>
          </a:ln>
        </p:spPr>
        <p:txBody>
          <a:bodyPr spcFirstLastPara="1" wrap="square" lIns="91425" tIns="91425" rIns="91425" bIns="91425" anchor="t" anchorCtr="0">
            <a:spAutoFit/>
          </a:bodyPr>
          <a:lstStyle/>
          <a:p>
            <a:pPr marL="283210" lvl="1" indent="-314960" algn="just" rtl="0">
              <a:lnSpc>
                <a:spcPct val="10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Dependency on Model Accuracy: </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The system's effectiveness is heavily dependent on the accuracy of the language model. If the LLM misinterprets the context or nuances of the skills, it could lead to incorrect rankings.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10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Limited Human Judgment:</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While the system automates the screening process, it may overlook certain qualitative aspects that a human recruiter would consider, such as cultural fit or potential for growth.</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1" indent="-314960" algn="just" rtl="0">
              <a:lnSpc>
                <a:spcPct val="100000"/>
              </a:lnSpc>
              <a:spcBef>
                <a:spcPts val="1800"/>
              </a:spcBef>
              <a:spcAft>
                <a:spcPts val="0"/>
              </a:spcAft>
              <a:buClr>
                <a:schemeClr val="dk1"/>
              </a:buClr>
              <a:buSzPts val="2500"/>
              <a:buFont typeface="Times New Roman" panose="02020603050405020304"/>
              <a:buChar char="•"/>
            </a:pPr>
            <a:r>
              <a:rPr lang="en-US" sz="2500" b="1">
                <a:solidFill>
                  <a:schemeClr val="dk1"/>
                </a:solidFill>
                <a:latin typeface="Times New Roman" panose="02020603050405020304"/>
                <a:ea typeface="Times New Roman" panose="02020603050405020304"/>
                <a:cs typeface="Times New Roman" panose="02020603050405020304"/>
                <a:sym typeface="Times New Roman" panose="02020603050405020304"/>
              </a:rPr>
              <a:t>Potential Bias:</a:t>
            </a:r>
            <a:r>
              <a:rPr lang="en-US" sz="2500">
                <a:solidFill>
                  <a:schemeClr val="dk1"/>
                </a:solidFill>
                <a:latin typeface="Times New Roman" panose="02020603050405020304"/>
                <a:ea typeface="Times New Roman" panose="02020603050405020304"/>
                <a:cs typeface="Times New Roman" panose="02020603050405020304"/>
                <a:sym typeface="Times New Roman" panose="02020603050405020304"/>
              </a:rPr>
              <a:t> If the LLM has inherent biases in its training data, these could be reflected in the evaluation process, leading to biased outcomes.</a:t>
            </a: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3210" lvl="0" indent="0" algn="just" rtl="0">
              <a:lnSpc>
                <a:spcPct val="100000"/>
              </a:lnSpc>
              <a:spcBef>
                <a:spcPts val="180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00000"/>
              </a:lnSpc>
              <a:spcBef>
                <a:spcPts val="0"/>
              </a:spcBef>
              <a:spcAft>
                <a:spcPts val="0"/>
              </a:spcAft>
              <a:buNone/>
            </a:pPr>
            <a:endParaRPr sz="25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594350" y="92800"/>
            <a:ext cx="10972800" cy="1116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400"/>
              <a:buFont typeface="Franklin Gothic"/>
              <a:buNone/>
            </a:pPr>
            <a:r>
              <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lang="en-US" sz="3000">
              <a:solidFill>
                <a:schemeClr val="lt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461645" y="1422400"/>
            <a:ext cx="11449685" cy="5078730"/>
          </a:xfrm>
          <a:prstGeom prst="rect">
            <a:avLst/>
          </a:prstGeom>
        </p:spPr>
      </p:pic>
    </p:spTree>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13361</Words>
  <Application>WPS Presentation</Application>
  <PresentationFormat/>
  <Paragraphs>218</Paragraphs>
  <Slides>38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38</vt:i4>
      </vt:variant>
    </vt:vector>
  </HeadingPairs>
  <TitlesOfParts>
    <vt:vector size="51" baseType="lpstr">
      <vt:lpstr>Arial</vt:lpstr>
      <vt:lpstr>SimSun</vt:lpstr>
      <vt:lpstr>Wingdings</vt:lpstr>
      <vt:lpstr>Arial</vt:lpstr>
      <vt:lpstr>Libre Franklin</vt:lpstr>
      <vt:lpstr>Franklin Gothic</vt:lpstr>
      <vt:lpstr>Calibri</vt:lpstr>
      <vt:lpstr>Times New Roman</vt:lpstr>
      <vt:lpstr>Times New Roman</vt:lpstr>
      <vt:lpstr>Microsoft YaHei</vt:lpstr>
      <vt:lpstr>Arial Unicode MS</vt:lpstr>
      <vt:lpstr>Wingdings</vt:lpstr>
      <vt:lpstr>Custom</vt:lpstr>
      <vt:lpstr>JOB FIT PRO</vt:lpstr>
      <vt:lpstr>INTRODUCTION</vt:lpstr>
      <vt:lpstr>EXISTING SYSTEM</vt:lpstr>
      <vt:lpstr>ADVANTAGES OF EXISTING SYSTEM</vt:lpstr>
      <vt:lpstr>DISADVANTAGES OF EXISTING SYSTEM</vt:lpstr>
      <vt:lpstr>PROPOSED SYSTEM</vt:lpstr>
      <vt:lpstr>ADVANTAGES OF PROPOSED SYSTEM</vt:lpstr>
      <vt:lpstr>DISADVANTAGES OF PROPOSED SYSTEM</vt:lpstr>
      <vt:lpstr>SYSTEM ARCHITECTURE</vt:lpstr>
      <vt:lpstr>          SYSTEM ARCHITECTURE EXPLANATION</vt:lpstr>
      <vt:lpstr>MODULE 1:USER INTERFACE</vt:lpstr>
      <vt:lpstr>MODULE 2:BACKEND (DJANGO FRAMEWORK)</vt:lpstr>
      <vt:lpstr>MODULE 3: RESUME PARSING AND PREPROCESSING</vt:lpstr>
      <vt:lpstr>MODULE 4: META LLAMA 3.1 MODEL (AI-BASED RESUME FILTERING)</vt:lpstr>
      <vt:lpstr>MODULE 5: DATABASE</vt:lpstr>
      <vt:lpstr>WATERFALL MODEL</vt:lpstr>
      <vt:lpstr>WATERFALL MODEL</vt:lpstr>
      <vt:lpstr>WATERFALL MODEL</vt:lpstr>
      <vt:lpstr>UNIT TESTING</vt:lpstr>
      <vt:lpstr>UNIT TESTING</vt:lpstr>
      <vt:lpstr>UNIT TESTING</vt:lpstr>
      <vt:lpstr>TESTING OUTPUTS</vt:lpstr>
      <vt:lpstr>TESTING OUTPUTS</vt:lpstr>
      <vt:lpstr>SAMPLE OUTPUTS</vt:lpstr>
      <vt:lpstr>SAMPLE OUTPUTS</vt:lpstr>
      <vt:lpstr>SAMPLE OUTPUTS</vt:lpstr>
      <vt:lpstr>SAMPLE OUTPUTS</vt:lpstr>
      <vt:lpstr>SAMPLE OUTPUTS</vt:lpstr>
      <vt:lpstr>CONCEPT DIAGRAM</vt:lpstr>
      <vt:lpstr>OBJECT ORIENTED DESIGN</vt:lpstr>
      <vt:lpstr>DATA FLOW DIAGRAM</vt:lpstr>
      <vt:lpstr>OBJECT ORIENTED DESIGN</vt:lpstr>
      <vt:lpstr>RESULTS AND DISCUSSION</vt:lpstr>
      <vt:lpstr>FUTURE SCOPE</vt:lpstr>
      <vt:lpstr>CONCLUSION</vt:lpstr>
      <vt:lpstr>REFERENCES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FIT PRO</dc:title>
  <dc:creator/>
  <cp:lastModifiedBy>HARSAVARDHINI R 221801016</cp:lastModifiedBy>
  <cp:revision>22</cp:revision>
  <dcterms:created xsi:type="dcterms:W3CDTF">2024-08-24T04:48:00Z</dcterms:created>
  <dcterms:modified xsi:type="dcterms:W3CDTF">2024-11-25T15:28:37Z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6FC1A377F19C40B2AD4CEC4F79ECF2FF_13</vt:lpwstr>
  </property>
  <property fmtid="{D5CDD505-2E9C-101B-9397-08002B2CF9AE}" pid="3" name="KSOProductBuildVer">
    <vt:lpwstr>1033-12.2.0.18911</vt:lpwstr>
  </property>
</Properties>
</file>